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Cormorant Garamond" charset="1" panose="00000500000000000000"/>
      <p:regular r:id="rId59"/>
    </p:embeddedFont>
    <p:embeddedFont>
      <p:font typeface="Cormorant Garamond Bold" charset="1" panose="00000800000000000000"/>
      <p:regular r:id="rId60"/>
    </p:embeddedFont>
    <p:embeddedFont>
      <p:font typeface="DM Sans Bold" charset="1" panose="00000000000000000000"/>
      <p:regular r:id="rId61"/>
    </p:embeddedFont>
    <p:embeddedFont>
      <p:font typeface="DM Sans" charset="1" panose="00000000000000000000"/>
      <p:regular r:id="rId62"/>
    </p:embeddedFont>
    <p:embeddedFont>
      <p:font typeface="Canva Sans" charset="1" panose="020B0503030501040103"/>
      <p:regular r:id="rId63"/>
    </p:embeddedFont>
    <p:embeddedFont>
      <p:font typeface="Cormorant Garamond Italics" charset="1" panose="00000500000000000000"/>
      <p:regular r:id="rId65"/>
    </p:embeddedFont>
    <p:embeddedFont>
      <p:font typeface="Glacial Indifference" charset="1" panose="00000000000000000000"/>
      <p:regular r:id="rId67"/>
    </p:embeddedFont>
    <p:embeddedFont>
      <p:font typeface="Cormorant Garamond Bold Italics" charset="1" panose="00000800000000000000"/>
      <p:regular r:id="rId68"/>
    </p:embeddedFont>
    <p:embeddedFont>
      <p:font typeface="Glacial Indifference Bold" charset="1" panose="00000800000000000000"/>
      <p:regular r:id="rId69"/>
    </p:embeddedFont>
    <p:embeddedFont>
      <p:font typeface="Cormorant Garamond Semi-Bold" charset="1" panose="00000700000000000000"/>
      <p:regular r:id="rId70"/>
    </p:embeddedFont>
    <p:embeddedFont>
      <p:font typeface="Glacial Indifference Italics" charset="1" panose="00000000000000000000"/>
      <p:regular r:id="rId71"/>
    </p:embeddedFont>
    <p:embeddedFont>
      <p:font typeface="Blinker Bold" charset="1" panose="02000000000000000000"/>
      <p:regular r:id="rId72"/>
    </p:embeddedFont>
    <p:embeddedFont>
      <p:font typeface="Glacial Indifference Bold Italics" charset="1" panose="00000800000000000000"/>
      <p:regular r:id="rId73"/>
    </p:embeddedFont>
    <p:embeddedFont>
      <p:font typeface="Canva Sans Bold" charset="1" panose="020B0803030501040103"/>
      <p:regular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notesMasters/notesMaster1.xml" Type="http://schemas.openxmlformats.org/officeDocument/2006/relationships/notesMaster"/><Relationship Id="rId57" Target="theme/theme2.xml" Type="http://schemas.openxmlformats.org/officeDocument/2006/relationships/theme"/><Relationship Id="rId58" Target="notesSlides/notesSlide1.xml" Type="http://schemas.openxmlformats.org/officeDocument/2006/relationships/notesSlide"/><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notesSlides/notesSlide2.xml" Type="http://schemas.openxmlformats.org/officeDocument/2006/relationships/notesSlide"/><Relationship Id="rId65" Target="fonts/font65.fntdata" Type="http://schemas.openxmlformats.org/officeDocument/2006/relationships/font"/><Relationship Id="rId66" Target="notesSlides/notesSlide3.xml" Type="http://schemas.openxmlformats.org/officeDocument/2006/relationships/notesSlide"/><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notesSlides/notesSlide4.xml" Type="http://schemas.openxmlformats.org/officeDocument/2006/relationships/notesSlide"/><Relationship Id="rId75" Target="notesSlides/notesSlide5.xml" Type="http://schemas.openxmlformats.org/officeDocument/2006/relationships/notesSlide"/><Relationship Id="rId76" Target="notesSlides/notesSlide6.xml" Type="http://schemas.openxmlformats.org/officeDocument/2006/relationships/notesSlide"/><Relationship Id="rId77" Target="notesSlides/notesSlide7.xml" Type="http://schemas.openxmlformats.org/officeDocument/2006/relationships/notesSlide"/><Relationship Id="rId78" Target="notesSlides/notesSlide8.xml" Type="http://schemas.openxmlformats.org/officeDocument/2006/relationships/notesSlide"/><Relationship Id="rId79" Target="notesSlides/notesSlide9.xml" Type="http://schemas.openxmlformats.org/officeDocument/2006/relationships/notesSlide"/><Relationship Id="rId8" Target="slides/slide3.xml" Type="http://schemas.openxmlformats.org/officeDocument/2006/relationships/slide"/><Relationship Id="rId80" Target="notesSlides/notesSlide10.xml" Type="http://schemas.openxmlformats.org/officeDocument/2006/relationships/notesSlide"/><Relationship Id="rId81" Target="notesSlides/notesSlide11.xml" Type="http://schemas.openxmlformats.org/officeDocument/2006/relationships/notesSlide"/><Relationship Id="rId82" Target="notesSlides/notesSlide12.xml" Type="http://schemas.openxmlformats.org/officeDocument/2006/relationships/notesSlide"/><Relationship Id="rId83" Target="notesSlides/notesSlide13.xml" Type="http://schemas.openxmlformats.org/officeDocument/2006/relationships/notesSlide"/><Relationship Id="rId84" Target="notesSlides/notesSlide14.xml" Type="http://schemas.openxmlformats.org/officeDocument/2006/relationships/notesSlide"/><Relationship Id="rId85" Target="fonts/font85.fntdata" Type="http://schemas.openxmlformats.org/officeDocument/2006/relationships/font"/><Relationship Id="rId86" Target="notesSlides/notesSlide15.xml" Type="http://schemas.openxmlformats.org/officeDocument/2006/relationships/notesSlide"/><Relationship Id="rId87" Target="notesSlides/notesSlide16.xml" Type="http://schemas.openxmlformats.org/officeDocument/2006/relationships/notesSlide"/><Relationship Id="rId88" Target="notesSlides/notesSlide17.xml" Type="http://schemas.openxmlformats.org/officeDocument/2006/relationships/note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My name is Shem. Im one of the Team Leads for this project where we are focusing on marketing in the beauty space. We more specifically focused on the optimization on beauty ads and how to maximize ad performance.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CPA tells you spend efficiency (how many dollars each acquisition costs).</a:t>
            </a:r>
          </a:p>
          <a:p>
            <a:r>
              <a:rPr lang="en-US"/>
              <a:t/>
            </a:r>
          </a:p>
          <a:p>
            <a:r>
              <a:rPr lang="en-US"/>
              <a:t>By dividing, you get “acquisitions per dollar‐per‐acquisition”, which—when compared across states—exposes where your budget buys the most conversions.</a:t>
            </a:r>
          </a:p>
          <a:p>
            <a:r>
              <a:rPr lang="en-US"/>
              <a:t/>
            </a:r>
          </a:p>
          <a:p>
            <a:r>
              <a:rPr lang="en-US"/>
              <a:t>Unified Efficiency Score</a:t>
            </a:r>
          </a:p>
          <a:p>
            <a:r>
              <a:rPr lang="en-US"/>
              <a:t/>
            </a:r>
          </a:p>
          <a:p>
            <a:r>
              <a:rPr lang="en-US"/>
              <a:t>A state with 300 conversions at $150 CPA → ROI Score = 300 ÷ 150 = 2.0</a:t>
            </a:r>
          </a:p>
          <a:p>
            <a:r>
              <a:rPr lang="en-US"/>
              <a:t/>
            </a:r>
          </a:p>
          <a:p>
            <a:r>
              <a:rPr lang="en-US"/>
              <a:t>Another with 600 conversions at $400 CPA → ROI Score = 600 ÷ 400 = 1.5</a:t>
            </a:r>
          </a:p>
          <a:p>
            <a:r>
              <a:rPr lang="en-US"/>
              <a:t>→ Even though the second state delivered more total conversions (600 vs. 300), its lower ROI Score (1.5 vs. 2.0) flags it as less cost‐efficient.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part of the presentation, I looked at the Average Cost Per Acquisition — for beauty ads in 20 different U.S. states.</a:t>
            </a:r>
          </a:p>
          <a:p>
            <a:r>
              <a:rPr lang="en-US"/>
              <a:t/>
            </a:r>
          </a:p>
          <a:p>
            <a:r>
              <a:rPr lang="en-US"/>
              <a:t>As you can see on the map, there’s a big range in costs. For example, in Florida, it costs about $136 to get one new customer, which is the lowest. But in Michigan, that cost jumps to over $2,234, which is the highest. Other higher-cost states include California, Georgia, and New Hampshire.</a:t>
            </a:r>
          </a:p>
          <a:p>
            <a:r>
              <a:rPr lang="en-US"/>
              <a:t/>
            </a:r>
          </a:p>
          <a:p>
            <a:r>
              <a:rPr lang="en-US"/>
              <a:t>These differences might be caused by things like how competitive the market is, how many ads are running at once, or even how people shop in those areas. For instance, places like California and Michigan might be more expensive just because there’s more competition for people’s attention.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if we look at the next slide — this shows the Click-Through Rate which helps us understand whether the ad is catching people’s interest.</a:t>
            </a:r>
          </a:p>
          <a:p>
            <a:r>
              <a:rPr lang="en-US"/>
              <a:t/>
            </a:r>
          </a:p>
          <a:p>
            <a:r>
              <a:rPr lang="en-US"/>
              <a:t>The top five states with the highest click rates are New Hampshire, Michigan, Virginia, South Dakota, and Hawaii. What’s interesting is that New Hampshire and Michigan show up in both slides — they’re expensive, but people in those states are also clicking on the ads more often.</a:t>
            </a:r>
          </a:p>
          <a:p>
            <a:r>
              <a:rPr lang="en-US"/>
              <a:t/>
            </a:r>
          </a:p>
          <a:p>
            <a:r>
              <a:rPr lang="en-US"/>
              <a:t>which means even though it costs more to run ads in those states, they might be more effective if those clicks turn into customers. So, we can’t just look at cost — we also need to consider how people respond to the beauty ads.</a:t>
            </a:r>
          </a:p>
          <a:p>
            <a:r>
              <a:rPr lang="en-US"/>
              <a:t/>
            </a:r>
          </a:p>
          <a:p>
            <a:r>
              <a:rPr lang="en-US"/>
              <a:t>In the future, it makes sense to study both cost and engagement together. States like Florida are great examples of where we’re getting good value, while places like New Hampshire show potential — as people are clearly interested, so we may just need to focus on turning those clicks into results.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To summarize our spatial analysis findings we’d like to address some key takeaways such as our goal to focus on mobile-first campaigns and reduce spending in low-performing states like Michigan, Maine, and Georgia.</a:t>
            </a:r>
          </a:p>
          <a:p>
            <a:r>
              <a:rPr lang="en-US"/>
              <a:t/>
            </a:r>
          </a:p>
          <a:p>
            <a:r>
              <a:rPr lang="en-US"/>
              <a:t>and lastly, invest more in high-return states and optimize before expanding by tailoring campaigns.</a:t>
            </a:r>
          </a:p>
          <a:p>
            <a:r>
              <a:rPr lang="en-US"/>
              <a:t/>
            </a:r>
          </a:p>
          <a:p>
            <a:r>
              <a:rPr lang="en-US"/>
              <a:t>Now I will go ahead and pass it on to Dimbe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most CTR and viewable impressions coming from smartphones, mobile optimization should be a top priority. However, since some users still rely on PCs, it's important to ensure fast-loading, large-format ads and focus on benefit-driven, urgent messaging to boost conversions.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Prioritize high-converting segments like women, non-college graduates, and non-parents allocate more to Apple PC users, optimize high-click/low-conversion campaigns, and cut spend on costly low-performers.</a:t>
            </a:r>
          </a:p>
          <a:p>
            <a:r>
              <a:rPr lang="en-US"/>
              <a:t/>
            </a:r>
          </a:p>
          <a:p>
            <a:r>
              <a:rPr lang="en-US"/>
              <a:t>The Language of the messaging used in campaigns/ads should be urgent and have an emphasis on immediacy and be discount-heavy to get higher engagement.</a:t>
            </a:r>
          </a:p>
          <a:p>
            <a:r>
              <a:rPr lang="en-US"/>
              <a:t/>
            </a:r>
          </a:p>
          <a:p>
            <a:r>
              <a:rPr lang="en-US"/>
              <a:t>Reallocate the budget toward top-performing Beauty markets such as Texas and South Dakota while scaling back spending in high-cost, low-ROI states like California and Michigan to maximize overall campaign efficiency.</a:t>
            </a:r>
          </a:p>
          <a:p>
            <a:r>
              <a:rPr lang="en-US"/>
              <a:t/>
            </a:r>
          </a:p>
          <a:p>
            <a:r>
              <a:rPr lang="en-US"/>
              <a:t>Use 300x250 urgency-driven ads like “10% Discount – Ends 6/1,” optimized for smartphones and placed on high-traffic platforms such as Instagram Stories or YouTube Shorts to boost visibility and conversions.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Success in the beauty space comes down to knowing the right audience, markets, and messaging. Agencies can boost engagement, optimize spending, and drive stronger results with a targeted and data-driven approach. By following our targeted recommendations, the agency is positioned to improve campaign efficiency and engagement—projecting up to a 30% increase in advertising success within the beauty industry by 2027.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our team. I am going to pass it along to my fellow team Lead, Iqra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READ BELOW</a:t>
            </a:r>
          </a:p>
          <a:p>
            <a:r>
              <a:rPr lang="en-US"/>
              <a:t>- The global beauty and personal care industry market cap for 2025 is 677 billion. Expected to grow 6.64%  by 2032. According to Fortune Business Insights</a:t>
            </a:r>
          </a:p>
          <a:p>
            <a:r>
              <a:rPr lang="en-US"/>
              <a:t>- company budget 55 million</a:t>
            </a:r>
          </a:p>
          <a:p>
            <a:r>
              <a:rPr lang="en-US"/>
              <a:t>- expected to increase 30% by 2027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we will will be understanding the Inventory Availability and the Reach of the Audience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All the data is specific to the data related to beauty</a:t>
            </a:r>
          </a:p>
          <a:p>
            <a:r>
              <a:rPr lang="en-US"/>
              <a:t>This is the raw data of the Audience perfomance by Catagory</a:t>
            </a:r>
          </a:p>
          <a:p>
            <a:r>
              <a:rPr lang="en-US"/>
              <a:t/>
            </a:r>
          </a:p>
          <a:p>
            <a:r>
              <a:rPr lang="en-US"/>
              <a:t>The sample size isnt large so there isnt a large variance between most of the catagories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conversion rate of the ads show much more variance and give us an idea of specific catagories we can focus on </a:t>
            </a:r>
          </a:p>
          <a:p>
            <a:r>
              <a:rPr lang="en-US"/>
              <a:t/>
            </a:r>
          </a:p>
          <a:p>
            <a:r>
              <a:rPr lang="en-US"/>
              <a:t>Some major targets would be non college grads, people with no kids and middle age people </a:t>
            </a:r>
          </a:p>
          <a:p>
            <a:r>
              <a:rPr lang="en-US"/>
              <a:t/>
            </a:r>
          </a:p>
          <a:p>
            <a:r>
              <a:rPr lang="en-US"/>
              <a:t>Im going to pass it onto my fellow Audience Analyst Eunice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Tenzin mentioned, these are the top 5 performing campaigns.</a:t>
            </a:r>
          </a:p>
          <a:p>
            <a:r>
              <a:rPr lang="en-US"/>
              <a:t/>
            </a:r>
          </a:p>
          <a:p>
            <a:r>
              <a:rPr lang="en-US"/>
              <a:t>Lets expand on the top 5 performing campaigns. Specifically, the device types for each of these campaigns. </a:t>
            </a:r>
          </a:p>
          <a:p>
            <a:r>
              <a:rPr lang="en-US"/>
              <a:t>There are three types of devices: Apple PC, Smartphone, and Windows PC in this data.</a:t>
            </a:r>
          </a:p>
          <a:p>
            <a:r>
              <a:rPr lang="en-US"/>
              <a:t> </a:t>
            </a:r>
          </a:p>
          <a:p>
            <a:r>
              <a:rPr lang="en-US"/>
              <a:t>As you can see, the top campaigns by conversion rates and clicks have the Smartphone as the device make. </a:t>
            </a:r>
          </a:p>
          <a:p>
            <a:r>
              <a:rPr lang="en-US"/>
              <a:t/>
            </a:r>
          </a:p>
          <a:p>
            <a:r>
              <a:rPr lang="en-US"/>
              <a:t>These results clearly indicate that smartphone campaigns are leading both in terms of user engagement and actual conversions, making phones a key device type to focus on.</a:t>
            </a:r>
          </a:p>
          <a:p>
            <a:r>
              <a:rPr lang="en-US"/>
              <a:t/>
            </a:r>
          </a:p>
          <a:p>
            <a:r>
              <a:rPr lang="en-US"/>
              <a:t>On the next slide we incorporate the factor of the Gross cost.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Now we can see that the Apple PC has the highest conversion rate.</a:t>
            </a:r>
          </a:p>
          <a:p>
            <a:r>
              <a:rPr lang="en-US"/>
              <a:t/>
            </a:r>
          </a:p>
          <a:p>
            <a:r>
              <a:rPr lang="en-US"/>
              <a:t>We found that Smartphones had the highest spend at around $110K, with a decent CVR of 13.63% and a CPC of $47.53.</a:t>
            </a:r>
          </a:p>
          <a:p>
            <a:r>
              <a:rPr lang="en-US"/>
              <a:t>While, Apple PCs showed the highest efficiency with a 70.05% CVR, though spend was lower—likely due to a high CPC of $247.02.</a:t>
            </a:r>
          </a:p>
          <a:p>
            <a:r>
              <a:rPr lang="en-US"/>
              <a:t>Windows PCs underperformed overall, with the lowest CVR (7.85%) and minimal spend.</a:t>
            </a:r>
          </a:p>
          <a:p>
            <a:r>
              <a:rPr lang="en-US"/>
              <a:t/>
            </a:r>
          </a:p>
          <a:p>
            <a:r>
              <a:rPr lang="en-US"/>
              <a:t>This suggests that while smartphones capture the most traffic, Apple PCs might represent a high-quality, but expensive, audience. Meanwhile, Windows PCs may not be a priority for optimization.</a:t>
            </a:r>
          </a:p>
          <a:p>
            <a:r>
              <a:rPr lang="en-US"/>
              <a:t/>
            </a:r>
          </a:p>
          <a:p>
            <a:r>
              <a:rPr lang="en-US"/>
              <a:t>Furthermore, our team of inventory analysts also decided to compare these metrics to industry benchmarks. </a:t>
            </a:r>
          </a:p>
          <a:p>
            <a:r>
              <a:rPr lang="en-US"/>
              <a:t/>
            </a:r>
          </a:p>
          <a:p>
            <a:r>
              <a:rPr lang="en-US"/>
              <a:t>Our performance metrics demonstrate strong results, with CTR reaching an impressive 95.19% and CVR at a solid 56.81%, both indicating we are exceeding the industry benchmark.</a:t>
            </a:r>
          </a:p>
          <a:p>
            <a:r>
              <a:rPr lang="en-US"/>
              <a:t/>
            </a:r>
          </a:p>
          <a:p>
            <a:r>
              <a:rPr lang="en-US"/>
              <a:t>As you can see, we are performing well above the benchmark in both areas, showing strong engagement and effective results.</a:t>
            </a:r>
          </a:p>
          <a:p>
            <a:r>
              <a:rPr lang="en-US"/>
              <a:t/>
            </a:r>
          </a:p>
          <a:p>
            <a:r>
              <a:rPr lang="en-US"/>
              <a:t>On the next slide we have the key takeaways</a:t>
            </a:r>
          </a:p>
          <a:p>
            <a:r>
              <a:rPr lang="en-US"/>
              <a:t> </a:t>
            </a:r>
          </a:p>
          <a:p>
            <a:r>
              <a:rPr lang="en-US"/>
              <a:t>DON'T READ ****Industry Benchmarks: </a:t>
            </a:r>
          </a:p>
          <a:p>
            <a:r>
              <a:rPr lang="en-US"/>
              <a:t>CTR: 1.51%</a:t>
            </a:r>
          </a:p>
          <a:p>
            <a:r>
              <a:rPr lang="en-US"/>
              <a:t>CVR: 5.2%</a:t>
            </a:r>
          </a:p>
          <a:p>
            <a:r>
              <a:rPr lang="en-US"/>
              <a:t/>
            </a:r>
          </a:p>
          <a:p>
            <a:r>
              <a:rPr lang="en-US"/>
              <a:t/>
            </a:r>
          </a:p>
          <a:p>
            <a:r>
              <a:rPr lang="en-US"/>
              <a:t/>
            </a:r>
          </a:p>
          <a:p>
            <a:r>
              <a:rPr lang="en-US"/>
              <a:t>****** DONT READ From this we can recommend putting more costs towards marketing on both Apple PC's. This is because the conversion rate is the highest and have a higher chance of turning into profit.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summarize these findings it can be said that marketing efforts can focus on women, non-college graduates, and non-parents specifically individuals aged 39–41 and 61.</a:t>
            </a:r>
          </a:p>
          <a:p>
            <a:r>
              <a:rPr lang="en-US"/>
              <a:t/>
            </a:r>
          </a:p>
          <a:p>
            <a:r>
              <a:rPr lang="en-US"/>
              <a:t>To further narrow down the scope, we can be focus on Apple PCs.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jpe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5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5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6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8.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11" Target="../media/image16.jpeg" Type="http://schemas.openxmlformats.org/officeDocument/2006/relationships/image"/><Relationship Id="rId12" Target="../media/image17.jpeg" Type="http://schemas.openxmlformats.org/officeDocument/2006/relationships/image"/><Relationship Id="rId13" Target="../media/image18.jpeg" Type="http://schemas.openxmlformats.org/officeDocument/2006/relationships/image"/><Relationship Id="rId14" Target="../media/image19.jpeg" Type="http://schemas.openxmlformats.org/officeDocument/2006/relationships/image"/><Relationship Id="rId15" Target="../media/image20.jpeg" Type="http://schemas.openxmlformats.org/officeDocument/2006/relationships/image"/><Relationship Id="rId16" Target="../media/image21.png" Type="http://schemas.openxmlformats.org/officeDocument/2006/relationships/image"/><Relationship Id="rId17" Target="../media/image22.png" Type="http://schemas.openxmlformats.org/officeDocument/2006/relationships/image"/><Relationship Id="rId18" Target="../media/image23.jpeg" Type="http://schemas.openxmlformats.org/officeDocument/2006/relationships/image"/><Relationship Id="rId19" Target="../media/image24.jpe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 Id="rId9" Target="../media/image14.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 Id="rId6" Target="../media/image8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86.jpeg" Type="http://schemas.openxmlformats.org/officeDocument/2006/relationships/image"/><Relationship Id="rId5" Target="../media/image87.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5.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2.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5.png" Type="http://schemas.openxmlformats.org/officeDocument/2006/relationships/image"/><Relationship Id="rId4" Target="../media/image9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7.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98.jpeg" Type="http://schemas.openxmlformats.org/officeDocument/2006/relationships/image"/><Relationship Id="rId5" Target="../media/image99.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100.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101.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2.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grpSp>
        <p:nvGrpSpPr>
          <p:cNvPr name="Group 3" id="3"/>
          <p:cNvGrpSpPr/>
          <p:nvPr/>
        </p:nvGrpSpPr>
        <p:grpSpPr>
          <a:xfrm rot="0">
            <a:off x="-830386" y="6057350"/>
            <a:ext cx="15228833" cy="4568774"/>
            <a:chOff x="0" y="0"/>
            <a:chExt cx="4010886" cy="1203299"/>
          </a:xfrm>
        </p:grpSpPr>
        <p:sp>
          <p:nvSpPr>
            <p:cNvPr name="Freeform 4" id="4"/>
            <p:cNvSpPr/>
            <p:nvPr/>
          </p:nvSpPr>
          <p:spPr>
            <a:xfrm flipH="false" flipV="false" rot="0">
              <a:off x="0" y="0"/>
              <a:ext cx="4010886" cy="1203299"/>
            </a:xfrm>
            <a:custGeom>
              <a:avLst/>
              <a:gdLst/>
              <a:ahLst/>
              <a:cxnLst/>
              <a:rect r="r" b="b" t="t" l="l"/>
              <a:pathLst>
                <a:path h="1203299" w="4010886">
                  <a:moveTo>
                    <a:pt x="0" y="0"/>
                  </a:moveTo>
                  <a:lnTo>
                    <a:pt x="4010886" y="0"/>
                  </a:lnTo>
                  <a:lnTo>
                    <a:pt x="4010886" y="1203299"/>
                  </a:lnTo>
                  <a:lnTo>
                    <a:pt x="0" y="1203299"/>
                  </a:lnTo>
                  <a:close/>
                </a:path>
              </a:pathLst>
            </a:custGeom>
            <a:solidFill>
              <a:srgbClr val="0F4966"/>
            </a:solidFill>
          </p:spPr>
        </p:sp>
        <p:sp>
          <p:nvSpPr>
            <p:cNvPr name="TextBox 5" id="5"/>
            <p:cNvSpPr txBox="true"/>
            <p:nvPr/>
          </p:nvSpPr>
          <p:spPr>
            <a:xfrm>
              <a:off x="0" y="-38100"/>
              <a:ext cx="4010886" cy="1241399"/>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341051" y="6578033"/>
            <a:ext cx="9100067" cy="1763704"/>
          </a:xfrm>
          <a:prstGeom prst="rect">
            <a:avLst/>
          </a:prstGeom>
        </p:spPr>
        <p:txBody>
          <a:bodyPr anchor="t" rtlCol="false" tIns="0" lIns="0" bIns="0" rIns="0">
            <a:spAutoFit/>
          </a:bodyPr>
          <a:lstStyle/>
          <a:p>
            <a:pPr algn="l">
              <a:lnSpc>
                <a:spcPts val="7001"/>
              </a:lnSpc>
            </a:pPr>
            <a:r>
              <a:rPr lang="en-US" sz="5469">
                <a:solidFill>
                  <a:srgbClr val="FFFFFF"/>
                </a:solidFill>
                <a:latin typeface="Cormorant Garamond"/>
                <a:ea typeface="Cormorant Garamond"/>
                <a:cs typeface="Cormorant Garamond"/>
                <a:sym typeface="Cormorant Garamond"/>
              </a:rPr>
              <a:t>Maximizing Ad Performance through Audience Insights </a:t>
            </a:r>
          </a:p>
        </p:txBody>
      </p:sp>
      <p:sp>
        <p:nvSpPr>
          <p:cNvPr name="TextBox 7" id="7"/>
          <p:cNvSpPr txBox="true"/>
          <p:nvPr/>
        </p:nvSpPr>
        <p:spPr>
          <a:xfrm rot="0">
            <a:off x="2341051" y="3137677"/>
            <a:ext cx="11082124" cy="2919674"/>
          </a:xfrm>
          <a:prstGeom prst="rect">
            <a:avLst/>
          </a:prstGeom>
        </p:spPr>
        <p:txBody>
          <a:bodyPr anchor="t" rtlCol="false" tIns="0" lIns="0" bIns="0" rIns="0">
            <a:spAutoFit/>
          </a:bodyPr>
          <a:lstStyle/>
          <a:p>
            <a:pPr algn="l">
              <a:lnSpc>
                <a:spcPts val="11237"/>
              </a:lnSpc>
            </a:pPr>
            <a:r>
              <a:rPr lang="en-US" sz="11585" b="true">
                <a:solidFill>
                  <a:srgbClr val="092F42"/>
                </a:solidFill>
                <a:latin typeface="Cormorant Garamond Bold"/>
                <a:ea typeface="Cormorant Garamond Bold"/>
                <a:cs typeface="Cormorant Garamond Bold"/>
                <a:sym typeface="Cormorant Garamond Bold"/>
              </a:rPr>
              <a:t>OPTIMIZING BEAUTY ADS   </a:t>
            </a:r>
          </a:p>
        </p:txBody>
      </p:sp>
      <p:sp>
        <p:nvSpPr>
          <p:cNvPr name="Freeform 8" id="8"/>
          <p:cNvSpPr/>
          <p:nvPr/>
        </p:nvSpPr>
        <p:spPr>
          <a:xfrm flipH="false" flipV="false" rot="0">
            <a:off x="10944149" y="6057350"/>
            <a:ext cx="3659355" cy="1829678"/>
          </a:xfrm>
          <a:custGeom>
            <a:avLst/>
            <a:gdLst/>
            <a:ahLst/>
            <a:cxnLst/>
            <a:rect r="r" b="b" t="t" l="l"/>
            <a:pathLst>
              <a:path h="1829678" w="3659355">
                <a:moveTo>
                  <a:pt x="0" y="0"/>
                </a:moveTo>
                <a:lnTo>
                  <a:pt x="3659355" y="0"/>
                </a:lnTo>
                <a:lnTo>
                  <a:pt x="3659355" y="1829678"/>
                </a:lnTo>
                <a:lnTo>
                  <a:pt x="0" y="18296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2773827" y="1147116"/>
            <a:ext cx="3996384" cy="7992768"/>
            <a:chOff x="0" y="0"/>
            <a:chExt cx="3175000" cy="6350000"/>
          </a:xfrm>
        </p:grpSpPr>
        <p:sp>
          <p:nvSpPr>
            <p:cNvPr name="Freeform 10" id="10"/>
            <p:cNvSpPr/>
            <p:nvPr/>
          </p:nvSpPr>
          <p:spPr>
            <a:xfrm flipH="false" flipV="false" rot="0">
              <a:off x="0" y="0"/>
              <a:ext cx="3175000" cy="6350000"/>
            </a:xfrm>
            <a:custGeom>
              <a:avLst/>
              <a:gdLst/>
              <a:ahLst/>
              <a:cxnLst/>
              <a:rect r="r" b="b" t="t" l="l"/>
              <a:pathLst>
                <a:path h="6350000" w="3175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6"/>
              <a:stretch>
                <a:fillRect l="-16750" t="0" r="-16749" b="0"/>
              </a:stretch>
            </a:blipFill>
            <a:ln w="38100" cap="sq">
              <a:solidFill>
                <a:srgbClr val="0F4966"/>
              </a:solidFill>
              <a:prstDash val="solid"/>
              <a:miter/>
            </a:ln>
          </p:spPr>
        </p:sp>
      </p:grpSp>
      <p:sp>
        <p:nvSpPr>
          <p:cNvPr name="Freeform 11" id="11"/>
          <p:cNvSpPr/>
          <p:nvPr/>
        </p:nvSpPr>
        <p:spPr>
          <a:xfrm flipH="false" flipV="false" rot="-8421239">
            <a:off x="-1789782" y="8160624"/>
            <a:ext cx="5869369" cy="2934684"/>
          </a:xfrm>
          <a:custGeom>
            <a:avLst/>
            <a:gdLst/>
            <a:ahLst/>
            <a:cxnLst/>
            <a:rect r="r" b="b" t="t" l="l"/>
            <a:pathLst>
              <a:path h="2934684" w="5869369">
                <a:moveTo>
                  <a:pt x="0" y="0"/>
                </a:moveTo>
                <a:lnTo>
                  <a:pt x="5869369" y="0"/>
                </a:lnTo>
                <a:lnTo>
                  <a:pt x="5869369" y="2934685"/>
                </a:lnTo>
                <a:lnTo>
                  <a:pt x="0" y="2934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0" y="-409974"/>
            <a:ext cx="5596259" cy="3114180"/>
            <a:chOff x="0" y="0"/>
            <a:chExt cx="652431" cy="363062"/>
          </a:xfrm>
        </p:grpSpPr>
        <p:sp>
          <p:nvSpPr>
            <p:cNvPr name="Freeform 13" id="13"/>
            <p:cNvSpPr/>
            <p:nvPr/>
          </p:nvSpPr>
          <p:spPr>
            <a:xfrm flipH="false" flipV="false" rot="0">
              <a:off x="0" y="0"/>
              <a:ext cx="652431" cy="363062"/>
            </a:xfrm>
            <a:custGeom>
              <a:avLst/>
              <a:gdLst/>
              <a:ahLst/>
              <a:cxnLst/>
              <a:rect r="r" b="b" t="t" l="l"/>
              <a:pathLst>
                <a:path h="363062" w="652431">
                  <a:moveTo>
                    <a:pt x="217595" y="343993"/>
                  </a:moveTo>
                  <a:cubicBezTo>
                    <a:pt x="251043" y="355507"/>
                    <a:pt x="289070" y="363062"/>
                    <a:pt x="326391" y="363062"/>
                  </a:cubicBezTo>
                  <a:cubicBezTo>
                    <a:pt x="363714" y="363062"/>
                    <a:pt x="399628" y="356585"/>
                    <a:pt x="432724" y="345071"/>
                  </a:cubicBezTo>
                  <a:cubicBezTo>
                    <a:pt x="433429" y="344712"/>
                    <a:pt x="434133" y="344712"/>
                    <a:pt x="434837" y="344352"/>
                  </a:cubicBezTo>
                  <a:cubicBezTo>
                    <a:pt x="559126" y="298297"/>
                    <a:pt x="650671" y="176683"/>
                    <a:pt x="652431" y="44550"/>
                  </a:cubicBezTo>
                  <a:lnTo>
                    <a:pt x="652431" y="0"/>
                  </a:lnTo>
                  <a:lnTo>
                    <a:pt x="0" y="0"/>
                  </a:lnTo>
                  <a:lnTo>
                    <a:pt x="0" y="44517"/>
                  </a:lnTo>
                  <a:cubicBezTo>
                    <a:pt x="1760" y="177402"/>
                    <a:pt x="91897" y="299017"/>
                    <a:pt x="217595" y="343993"/>
                  </a:cubicBezTo>
                  <a:close/>
                </a:path>
              </a:pathLst>
            </a:custGeom>
            <a:blipFill>
              <a:blip r:embed="rId9"/>
              <a:stretch>
                <a:fillRect l="0" t="-10088" r="0" b="-10088"/>
              </a:stretch>
            </a:blipFill>
            <a:ln w="38100" cap="sq">
              <a:solidFill>
                <a:srgbClr val="0F4966"/>
              </a:solidFill>
              <a:prstDash val="solid"/>
              <a:miter/>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grpSp>
        <p:nvGrpSpPr>
          <p:cNvPr name="Group 3" id="3"/>
          <p:cNvGrpSpPr/>
          <p:nvPr/>
        </p:nvGrpSpPr>
        <p:grpSpPr>
          <a:xfrm rot="0">
            <a:off x="2613086" y="953294"/>
            <a:ext cx="13061828" cy="8380412"/>
            <a:chOff x="0" y="0"/>
            <a:chExt cx="17415770" cy="11173883"/>
          </a:xfrm>
        </p:grpSpPr>
        <p:sp>
          <p:nvSpPr>
            <p:cNvPr name="Freeform 4" id="4"/>
            <p:cNvSpPr/>
            <p:nvPr/>
          </p:nvSpPr>
          <p:spPr>
            <a:xfrm flipH="false" flipV="false" rot="0">
              <a:off x="0" y="0"/>
              <a:ext cx="6341179" cy="11173883"/>
            </a:xfrm>
            <a:custGeom>
              <a:avLst/>
              <a:gdLst/>
              <a:ahLst/>
              <a:cxnLst/>
              <a:rect r="r" b="b" t="t" l="l"/>
              <a:pathLst>
                <a:path h="11173883" w="6341179">
                  <a:moveTo>
                    <a:pt x="0" y="0"/>
                  </a:moveTo>
                  <a:lnTo>
                    <a:pt x="6341179" y="0"/>
                  </a:lnTo>
                  <a:lnTo>
                    <a:pt x="6341179" y="11173883"/>
                  </a:lnTo>
                  <a:lnTo>
                    <a:pt x="0" y="11173883"/>
                  </a:lnTo>
                  <a:lnTo>
                    <a:pt x="0" y="0"/>
                  </a:lnTo>
                  <a:close/>
                </a:path>
              </a:pathLst>
            </a:custGeom>
            <a:blipFill>
              <a:blip r:embed="rId3"/>
              <a:stretch>
                <a:fillRect l="0" t="0" r="0" b="0"/>
              </a:stretch>
            </a:blipFill>
          </p:spPr>
        </p:sp>
        <p:grpSp>
          <p:nvGrpSpPr>
            <p:cNvPr name="Group 5" id="5"/>
            <p:cNvGrpSpPr/>
            <p:nvPr/>
          </p:nvGrpSpPr>
          <p:grpSpPr>
            <a:xfrm rot="0">
              <a:off x="1295368" y="0"/>
              <a:ext cx="5045811" cy="723799"/>
              <a:chOff x="0" y="0"/>
              <a:chExt cx="1174573" cy="168487"/>
            </a:xfrm>
          </p:grpSpPr>
          <p:sp>
            <p:nvSpPr>
              <p:cNvPr name="Freeform 6" id="6"/>
              <p:cNvSpPr/>
              <p:nvPr/>
            </p:nvSpPr>
            <p:spPr>
              <a:xfrm flipH="false" flipV="false" rot="0">
                <a:off x="0" y="0"/>
                <a:ext cx="1174573" cy="168487"/>
              </a:xfrm>
              <a:custGeom>
                <a:avLst/>
                <a:gdLst/>
                <a:ahLst/>
                <a:cxnLst/>
                <a:rect r="r" b="b" t="t" l="l"/>
                <a:pathLst>
                  <a:path h="168487" w="1174573">
                    <a:moveTo>
                      <a:pt x="0" y="0"/>
                    </a:moveTo>
                    <a:lnTo>
                      <a:pt x="1174573" y="0"/>
                    </a:lnTo>
                    <a:lnTo>
                      <a:pt x="1174573" y="168487"/>
                    </a:lnTo>
                    <a:lnTo>
                      <a:pt x="0" y="168487"/>
                    </a:lnTo>
                    <a:close/>
                  </a:path>
                </a:pathLst>
              </a:custGeom>
              <a:solidFill>
                <a:srgbClr val="FFFFFF"/>
              </a:solidFill>
            </p:spPr>
          </p:sp>
          <p:sp>
            <p:nvSpPr>
              <p:cNvPr name="TextBox 7" id="7"/>
              <p:cNvSpPr txBox="true"/>
              <p:nvPr/>
            </p:nvSpPr>
            <p:spPr>
              <a:xfrm>
                <a:off x="0" y="-47625"/>
                <a:ext cx="1174573" cy="216112"/>
              </a:xfrm>
              <a:prstGeom prst="rect">
                <a:avLst/>
              </a:prstGeom>
            </p:spPr>
            <p:txBody>
              <a:bodyPr anchor="ctr" rtlCol="false" tIns="50800" lIns="50800" bIns="50800" rIns="50800"/>
              <a:lstStyle/>
              <a:p>
                <a:pPr algn="ctr">
                  <a:lnSpc>
                    <a:spcPts val="2799"/>
                  </a:lnSpc>
                </a:pPr>
                <a:r>
                  <a:rPr lang="en-US" b="true" sz="1999">
                    <a:solidFill>
                      <a:srgbClr val="000000"/>
                    </a:solidFill>
                    <a:latin typeface="Glacial Indifference Bold"/>
                    <a:ea typeface="Glacial Indifference Bold"/>
                    <a:cs typeface="Glacial Indifference Bold"/>
                    <a:sym typeface="Glacial Indifference Bold"/>
                  </a:rPr>
                  <a:t>20K+ Impressions</a:t>
                </a:r>
              </a:p>
            </p:txBody>
          </p:sp>
        </p:grpSp>
        <p:sp>
          <p:nvSpPr>
            <p:cNvPr name="TextBox 8" id="8"/>
            <p:cNvSpPr txBox="true"/>
            <p:nvPr/>
          </p:nvSpPr>
          <p:spPr>
            <a:xfrm rot="0">
              <a:off x="7000261" y="2138341"/>
              <a:ext cx="10415509" cy="6188709"/>
            </a:xfrm>
            <a:prstGeom prst="rect">
              <a:avLst/>
            </a:prstGeom>
          </p:spPr>
          <p:txBody>
            <a:bodyPr anchor="t" rtlCol="false" tIns="0" lIns="0" bIns="0" rIns="0">
              <a:spAutoFit/>
            </a:bodyPr>
            <a:lstStyle/>
            <a:p>
              <a:pPr algn="l" marL="647702" indent="-323851" lvl="1">
                <a:lnSpc>
                  <a:spcPts val="5340"/>
                </a:lnSpc>
                <a:buFont typeface="Arial"/>
                <a:buChar char="•"/>
              </a:pPr>
              <a:r>
                <a:rPr lang="en-US" sz="3000">
                  <a:solidFill>
                    <a:srgbClr val="000000"/>
                  </a:solidFill>
                  <a:latin typeface="Glacial Indifference"/>
                  <a:ea typeface="Glacial Indifference"/>
                  <a:cs typeface="Glacial Indifference"/>
                  <a:sym typeface="Glacial Indifference"/>
                </a:rPr>
                <a:t>Beauty audience segment is consistantly in top 3 for efficiency score.</a:t>
              </a:r>
            </a:p>
            <a:p>
              <a:pPr algn="l" marL="647702" indent="-323851" lvl="1">
                <a:lnSpc>
                  <a:spcPts val="5340"/>
                </a:lnSpc>
                <a:buFont typeface="Arial"/>
                <a:buChar char="•"/>
              </a:pPr>
              <a:r>
                <a:rPr lang="en-US" sz="3000">
                  <a:solidFill>
                    <a:srgbClr val="000000"/>
                  </a:solidFill>
                  <a:latin typeface="Glacial Indifference"/>
                  <a:ea typeface="Glacial Indifference"/>
                  <a:cs typeface="Glacial Indifference"/>
                  <a:sym typeface="Glacial Indifference"/>
                </a:rPr>
                <a:t>Business and Entertainment had the lowest efficiency despite high impression volume.</a:t>
              </a:r>
            </a:p>
            <a:p>
              <a:pPr algn="l" marL="647702" indent="-323851" lvl="1">
                <a:lnSpc>
                  <a:spcPts val="5340"/>
                </a:lnSpc>
                <a:buFont typeface="Arial"/>
                <a:buChar char="•"/>
              </a:pPr>
              <a:r>
                <a:rPr lang="en-US" sz="3000">
                  <a:solidFill>
                    <a:srgbClr val="000000"/>
                  </a:solidFill>
                  <a:latin typeface="Glacial Indifference"/>
                  <a:ea typeface="Glacial Indifference"/>
                  <a:cs typeface="Glacial Indifference"/>
                  <a:sym typeface="Glacial Indifference"/>
                </a:rPr>
                <a:t>Suggest prioritizing high-efficiency segments for future budget allocation.</a:t>
              </a:r>
            </a:p>
            <a:p>
              <a:pPr algn="l">
                <a:lnSpc>
                  <a:spcPts val="5340"/>
                </a:lnSpc>
              </a:pPr>
            </a:p>
          </p:txBody>
        </p:sp>
      </p:gr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2160718" y="2289181"/>
            <a:ext cx="3292803" cy="3120839"/>
          </a:xfrm>
          <a:custGeom>
            <a:avLst/>
            <a:gdLst/>
            <a:ahLst/>
            <a:cxnLst/>
            <a:rect r="r" b="b" t="t" l="l"/>
            <a:pathLst>
              <a:path h="3120839" w="3292803">
                <a:moveTo>
                  <a:pt x="0" y="0"/>
                </a:moveTo>
                <a:lnTo>
                  <a:pt x="3292803" y="0"/>
                </a:lnTo>
                <a:lnTo>
                  <a:pt x="3292803" y="3120839"/>
                </a:lnTo>
                <a:lnTo>
                  <a:pt x="0" y="3120839"/>
                </a:lnTo>
                <a:lnTo>
                  <a:pt x="0" y="0"/>
                </a:lnTo>
                <a:close/>
              </a:path>
            </a:pathLst>
          </a:custGeom>
          <a:blipFill>
            <a:blip r:embed="rId3"/>
            <a:stretch>
              <a:fillRect l="0" t="0" r="0" b="0"/>
            </a:stretch>
          </a:blipFill>
        </p:spPr>
      </p:sp>
      <p:sp>
        <p:nvSpPr>
          <p:cNvPr name="Freeform 4" id="4"/>
          <p:cNvSpPr/>
          <p:nvPr/>
        </p:nvSpPr>
        <p:spPr>
          <a:xfrm flipH="false" flipV="false" rot="0">
            <a:off x="2160718" y="5876745"/>
            <a:ext cx="3292803" cy="2864084"/>
          </a:xfrm>
          <a:custGeom>
            <a:avLst/>
            <a:gdLst/>
            <a:ahLst/>
            <a:cxnLst/>
            <a:rect r="r" b="b" t="t" l="l"/>
            <a:pathLst>
              <a:path h="2864084" w="3292803">
                <a:moveTo>
                  <a:pt x="0" y="0"/>
                </a:moveTo>
                <a:lnTo>
                  <a:pt x="3292803" y="0"/>
                </a:lnTo>
                <a:lnTo>
                  <a:pt x="3292803" y="2864084"/>
                </a:lnTo>
                <a:lnTo>
                  <a:pt x="0" y="2864084"/>
                </a:lnTo>
                <a:lnTo>
                  <a:pt x="0" y="0"/>
                </a:lnTo>
                <a:close/>
              </a:path>
            </a:pathLst>
          </a:custGeom>
          <a:blipFill>
            <a:blip r:embed="rId4"/>
            <a:stretch>
              <a:fillRect l="0" t="0" r="0" b="0"/>
            </a:stretch>
          </a:blipFill>
        </p:spPr>
      </p:sp>
      <p:sp>
        <p:nvSpPr>
          <p:cNvPr name="TextBox 5" id="5"/>
          <p:cNvSpPr txBox="true"/>
          <p:nvPr/>
        </p:nvSpPr>
        <p:spPr>
          <a:xfrm rot="0">
            <a:off x="780341" y="537527"/>
            <a:ext cx="1672731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ormorant Garamond Bold"/>
                <a:ea typeface="Cormorant Garamond Bold"/>
                <a:cs typeface="Cormorant Garamond Bold"/>
                <a:sym typeface="Cormorant Garamond Bold"/>
              </a:rPr>
              <a:t>Top Conversion &amp; Engaging Audience </a:t>
            </a:r>
          </a:p>
        </p:txBody>
      </p:sp>
      <p:sp>
        <p:nvSpPr>
          <p:cNvPr name="TextBox 6" id="6"/>
          <p:cNvSpPr txBox="true"/>
          <p:nvPr/>
        </p:nvSpPr>
        <p:spPr>
          <a:xfrm rot="0">
            <a:off x="6217902" y="6407087"/>
            <a:ext cx="10036255" cy="1746249"/>
          </a:xfrm>
          <a:prstGeom prst="rect">
            <a:avLst/>
          </a:prstGeom>
        </p:spPr>
        <p:txBody>
          <a:bodyPr anchor="t" rtlCol="false" tIns="0" lIns="0" bIns="0" rIns="0">
            <a:spAutoFit/>
          </a:bodyPr>
          <a:lstStyle/>
          <a:p>
            <a:pPr algn="l" marL="539754" indent="-269877" lvl="1">
              <a:lnSpc>
                <a:spcPts val="3500"/>
              </a:lnSpc>
              <a:buFont typeface="Arial"/>
              <a:buChar char="•"/>
            </a:pPr>
            <a:r>
              <a:rPr lang="en-US" b="true" sz="2500">
                <a:solidFill>
                  <a:srgbClr val="000000"/>
                </a:solidFill>
                <a:latin typeface="Glacial Indifference Bold"/>
                <a:ea typeface="Glacial Indifference Bold"/>
                <a:cs typeface="Glacial Indifference Bold"/>
                <a:sym typeface="Glacial Indifference Bold"/>
              </a:rPr>
              <a:t>Men aged 35-44</a:t>
            </a:r>
            <a:r>
              <a:rPr lang="en-US" sz="2500">
                <a:solidFill>
                  <a:srgbClr val="000000"/>
                </a:solidFill>
                <a:latin typeface="Glacial Indifference"/>
                <a:ea typeface="Glacial Indifference"/>
                <a:cs typeface="Glacial Indifference"/>
                <a:sym typeface="Glacial Indifference"/>
              </a:rPr>
              <a:t>: Lead engagement with</a:t>
            </a:r>
            <a:r>
              <a:rPr lang="en-US" sz="2500">
                <a:solidFill>
                  <a:srgbClr val="000000"/>
                </a:solidFill>
                <a:latin typeface="Glacial Indifference"/>
                <a:ea typeface="Glacial Indifference"/>
                <a:cs typeface="Glacial Indifference"/>
                <a:sym typeface="Glacial Indifference"/>
              </a:rPr>
              <a:t> a CTR of </a:t>
            </a:r>
            <a:r>
              <a:rPr lang="en-US" b="true" sz="2500">
                <a:solidFill>
                  <a:srgbClr val="000000"/>
                </a:solidFill>
                <a:latin typeface="Glacial Indifference Bold"/>
                <a:ea typeface="Glacial Indifference Bold"/>
                <a:cs typeface="Glacial Indifference Bold"/>
                <a:sym typeface="Glacial Indifference Bold"/>
              </a:rPr>
              <a:t>0.28%</a:t>
            </a:r>
            <a:r>
              <a:rPr lang="en-US" sz="2500">
                <a:solidFill>
                  <a:srgbClr val="000000"/>
                </a:solidFill>
                <a:latin typeface="Glacial Indifference"/>
                <a:ea typeface="Glacial Indifference"/>
                <a:cs typeface="Glacial Indifference"/>
                <a:sym typeface="Glacial Indifference"/>
              </a:rPr>
              <a:t>.</a:t>
            </a:r>
          </a:p>
          <a:p>
            <a:pPr algn="l" marL="539754" indent="-269877" lvl="1">
              <a:lnSpc>
                <a:spcPts val="3500"/>
              </a:lnSpc>
              <a:buFont typeface="Arial"/>
              <a:buChar char="•"/>
            </a:pPr>
            <a:r>
              <a:rPr lang="en-US" b="true" sz="2500">
                <a:solidFill>
                  <a:srgbClr val="000000"/>
                </a:solidFill>
                <a:latin typeface="Glacial Indifference Bold"/>
                <a:ea typeface="Glacial Indifference Bold"/>
                <a:cs typeface="Glacial Indifference Bold"/>
                <a:sym typeface="Glacial Indifference Bold"/>
              </a:rPr>
              <a:t>Wom</a:t>
            </a:r>
            <a:r>
              <a:rPr lang="en-US" b="true" sz="2500">
                <a:solidFill>
                  <a:srgbClr val="000000"/>
                </a:solidFill>
                <a:latin typeface="Glacial Indifference Bold"/>
                <a:ea typeface="Glacial Indifference Bold"/>
                <a:cs typeface="Glacial Indifference Bold"/>
                <a:sym typeface="Glacial Indifference Bold"/>
              </a:rPr>
              <a:t>en aged 55-64</a:t>
            </a:r>
            <a:r>
              <a:rPr lang="en-US" sz="2500">
                <a:solidFill>
                  <a:srgbClr val="000000"/>
                </a:solidFill>
                <a:latin typeface="Glacial Indifference"/>
                <a:ea typeface="Glacial Indifference"/>
                <a:cs typeface="Glacial Indifference"/>
                <a:sym typeface="Glacial Indifference"/>
              </a:rPr>
              <a:t>: Also show strong click-through at </a:t>
            </a:r>
            <a:r>
              <a:rPr lang="en-US" b="true" sz="2500">
                <a:solidFill>
                  <a:srgbClr val="000000"/>
                </a:solidFill>
                <a:latin typeface="Glacial Indifference Bold"/>
                <a:ea typeface="Glacial Indifference Bold"/>
                <a:cs typeface="Glacial Indifference Bold"/>
                <a:sym typeface="Glacial Indifference Bold"/>
              </a:rPr>
              <a:t>0.26%</a:t>
            </a:r>
            <a:r>
              <a:rPr lang="en-US" sz="2500">
                <a:solidFill>
                  <a:srgbClr val="000000"/>
                </a:solidFill>
                <a:latin typeface="Glacial Indifference"/>
                <a:ea typeface="Glacial Indifference"/>
                <a:cs typeface="Glacial Indifference"/>
                <a:sym typeface="Glacial Indifference"/>
              </a:rPr>
              <a:t>.</a:t>
            </a:r>
          </a:p>
          <a:p>
            <a:pPr algn="l" marL="539754" indent="-269877" lvl="1">
              <a:lnSpc>
                <a:spcPts val="3500"/>
              </a:lnSpc>
              <a:buFont typeface="Arial"/>
              <a:buChar char="•"/>
            </a:pPr>
            <a:r>
              <a:rPr lang="en-US" sz="2500">
                <a:solidFill>
                  <a:srgbClr val="000000"/>
                </a:solidFill>
                <a:latin typeface="Glacial Indifference"/>
                <a:ea typeface="Glacial Indifference"/>
                <a:cs typeface="Glacial Indifference"/>
                <a:sym typeface="Glacial Indifference"/>
              </a:rPr>
              <a:t>Th</a:t>
            </a:r>
            <a:r>
              <a:rPr lang="en-US" sz="2500">
                <a:solidFill>
                  <a:srgbClr val="000000"/>
                </a:solidFill>
                <a:latin typeface="Glacial Indifference"/>
                <a:ea typeface="Glacial Indifference"/>
                <a:cs typeface="Glacial Indifference"/>
                <a:sym typeface="Glacial Indifference"/>
              </a:rPr>
              <a:t>e </a:t>
            </a:r>
            <a:r>
              <a:rPr lang="en-US" b="true" sz="2500">
                <a:solidFill>
                  <a:srgbClr val="000000"/>
                </a:solidFill>
                <a:latin typeface="Glacial Indifference Bold"/>
                <a:ea typeface="Glacial Indifference Bold"/>
                <a:cs typeface="Glacial Indifference Bold"/>
                <a:sym typeface="Glacial Indifference Bold"/>
              </a:rPr>
              <a:t>25-34 age group</a:t>
            </a:r>
            <a:r>
              <a:rPr lang="en-US" sz="2500">
                <a:solidFill>
                  <a:srgbClr val="000000"/>
                </a:solidFill>
                <a:latin typeface="Glacial Indifference"/>
                <a:ea typeface="Glacial Indifference"/>
                <a:cs typeface="Glacial Indifference"/>
                <a:sym typeface="Glacial Indifference"/>
              </a:rPr>
              <a:t> performs well across genders at </a:t>
            </a:r>
            <a:r>
              <a:rPr lang="en-US" b="true" sz="2500">
                <a:solidFill>
                  <a:srgbClr val="000000"/>
                </a:solidFill>
                <a:latin typeface="Glacial Indifference Bold"/>
                <a:ea typeface="Glacial Indifference Bold"/>
                <a:cs typeface="Glacial Indifference Bold"/>
                <a:sym typeface="Glacial Indifference Bold"/>
              </a:rPr>
              <a:t>0.19% - 0.20%</a:t>
            </a:r>
            <a:r>
              <a:rPr lang="en-US" sz="2500">
                <a:solidFill>
                  <a:srgbClr val="000000"/>
                </a:solidFill>
                <a:latin typeface="Glacial Indifference"/>
                <a:ea typeface="Glacial Indifference"/>
                <a:cs typeface="Glacial Indifference"/>
                <a:sym typeface="Glacial Indifference"/>
              </a:rPr>
              <a:t>.</a:t>
            </a:r>
          </a:p>
          <a:p>
            <a:pPr algn="l">
              <a:lnSpc>
                <a:spcPts val="3500"/>
              </a:lnSpc>
            </a:pPr>
          </a:p>
        </p:txBody>
      </p:sp>
      <p:sp>
        <p:nvSpPr>
          <p:cNvPr name="TextBox 7" id="7"/>
          <p:cNvSpPr txBox="true"/>
          <p:nvPr/>
        </p:nvSpPr>
        <p:spPr>
          <a:xfrm rot="0">
            <a:off x="6198852" y="3095411"/>
            <a:ext cx="9466037" cy="1746249"/>
          </a:xfrm>
          <a:prstGeom prst="rect">
            <a:avLst/>
          </a:prstGeom>
        </p:spPr>
        <p:txBody>
          <a:bodyPr anchor="t" rtlCol="false" tIns="0" lIns="0" bIns="0" rIns="0">
            <a:spAutoFit/>
          </a:bodyPr>
          <a:lstStyle/>
          <a:p>
            <a:pPr algn="l" marL="539754" indent="-269877" lvl="1">
              <a:lnSpc>
                <a:spcPts val="3500"/>
              </a:lnSpc>
              <a:buFont typeface="Arial"/>
              <a:buChar char="•"/>
            </a:pPr>
            <a:r>
              <a:rPr lang="en-US" b="true" sz="2500">
                <a:solidFill>
                  <a:srgbClr val="000000"/>
                </a:solidFill>
                <a:latin typeface="Glacial Indifference Bold"/>
                <a:ea typeface="Glacial Indifference Bold"/>
                <a:cs typeface="Glacial Indifference Bold"/>
                <a:sym typeface="Glacial Indifference Bold"/>
              </a:rPr>
              <a:t>Men aged 35-44</a:t>
            </a:r>
            <a:r>
              <a:rPr lang="en-US" sz="2500">
                <a:solidFill>
                  <a:srgbClr val="000000"/>
                </a:solidFill>
                <a:latin typeface="Glacial Indifference"/>
                <a:ea typeface="Glacial Indifference"/>
                <a:cs typeface="Glacial Indifference"/>
                <a:sym typeface="Glacial Indifference"/>
              </a:rPr>
              <a:t>: Our highest converters at </a:t>
            </a:r>
            <a:r>
              <a:rPr lang="en-US" b="true" sz="2500">
                <a:solidFill>
                  <a:srgbClr val="000000"/>
                </a:solidFill>
                <a:latin typeface="Glacial Indifference Bold"/>
                <a:ea typeface="Glacial Indifference Bold"/>
                <a:cs typeface="Glacial Indifference Bold"/>
                <a:sym typeface="Glacial Indifference Bold"/>
              </a:rPr>
              <a:t>30%</a:t>
            </a:r>
            <a:r>
              <a:rPr lang="en-US" sz="2500">
                <a:solidFill>
                  <a:srgbClr val="000000"/>
                </a:solidFill>
                <a:latin typeface="Glacial Indifference"/>
                <a:ea typeface="Glacial Indifference"/>
                <a:cs typeface="Glacial Indifference"/>
                <a:sym typeface="Glacial Indifference"/>
              </a:rPr>
              <a:t>.</a:t>
            </a:r>
          </a:p>
          <a:p>
            <a:pPr algn="l" marL="539754" indent="-269877" lvl="1">
              <a:lnSpc>
                <a:spcPts val="3500"/>
              </a:lnSpc>
              <a:buFont typeface="Arial"/>
              <a:buChar char="•"/>
            </a:pPr>
            <a:r>
              <a:rPr lang="en-US" b="true" sz="2500">
                <a:solidFill>
                  <a:srgbClr val="000000"/>
                </a:solidFill>
                <a:latin typeface="Glacial Indifference Bold"/>
                <a:ea typeface="Glacial Indifference Bold"/>
                <a:cs typeface="Glacial Indifference Bold"/>
                <a:sym typeface="Glacial Indifference Bold"/>
              </a:rPr>
              <a:t>Women aged 55-64</a:t>
            </a:r>
            <a:r>
              <a:rPr lang="en-US" sz="2500">
                <a:solidFill>
                  <a:srgbClr val="000000"/>
                </a:solidFill>
                <a:latin typeface="Glacial Indifference"/>
                <a:ea typeface="Glacial Indifference"/>
                <a:cs typeface="Glacial Indifference"/>
                <a:sym typeface="Glacial Indifference"/>
              </a:rPr>
              <a:t>: Also show strong conversions at </a:t>
            </a:r>
            <a:r>
              <a:rPr lang="en-US" b="true" sz="2500">
                <a:solidFill>
                  <a:srgbClr val="000000"/>
                </a:solidFill>
                <a:latin typeface="Glacial Indifference Bold"/>
                <a:ea typeface="Glacial Indifference Bold"/>
                <a:cs typeface="Glacial Indifference Bold"/>
                <a:sym typeface="Glacial Indifference Bold"/>
              </a:rPr>
              <a:t>28%</a:t>
            </a:r>
            <a:r>
              <a:rPr lang="en-US" sz="2500">
                <a:solidFill>
                  <a:srgbClr val="000000"/>
                </a:solidFill>
                <a:latin typeface="Glacial Indifference"/>
                <a:ea typeface="Glacial Indifference"/>
                <a:cs typeface="Glacial Indifference"/>
                <a:sym typeface="Glacial Indifference"/>
              </a:rPr>
              <a:t>.</a:t>
            </a:r>
          </a:p>
          <a:p>
            <a:pPr algn="l" marL="539754" indent="-269877" lvl="1">
              <a:lnSpc>
                <a:spcPts val="3500"/>
              </a:lnSpc>
              <a:buFont typeface="Arial"/>
              <a:buChar char="•"/>
            </a:pPr>
            <a:r>
              <a:rPr lang="en-US" sz="2500">
                <a:solidFill>
                  <a:srgbClr val="000000"/>
                </a:solidFill>
                <a:latin typeface="Glacial Indifference"/>
                <a:ea typeface="Glacial Indifference"/>
                <a:cs typeface="Glacial Indifference"/>
                <a:sym typeface="Glacial Indifference"/>
              </a:rPr>
              <a:t>The </a:t>
            </a:r>
            <a:r>
              <a:rPr lang="en-US" b="true" sz="2500">
                <a:solidFill>
                  <a:srgbClr val="000000"/>
                </a:solidFill>
                <a:latin typeface="Glacial Indifference Bold"/>
                <a:ea typeface="Glacial Indifference Bold"/>
                <a:cs typeface="Glacial Indifference Bold"/>
                <a:sym typeface="Glacial Indifference Bold"/>
              </a:rPr>
              <a:t>25-34 age group</a:t>
            </a:r>
            <a:r>
              <a:rPr lang="en-US" sz="2500">
                <a:solidFill>
                  <a:srgbClr val="000000"/>
                </a:solidFill>
                <a:latin typeface="Glacial Indifference"/>
                <a:ea typeface="Glacial Indifference"/>
                <a:cs typeface="Glacial Indifference"/>
                <a:sym typeface="Glacial Indifference"/>
              </a:rPr>
              <a:t> performs well across genders at</a:t>
            </a:r>
            <a:r>
              <a:rPr lang="en-US" b="true" sz="2500">
                <a:solidFill>
                  <a:srgbClr val="000000"/>
                </a:solidFill>
                <a:latin typeface="Glacial Indifference Bold"/>
                <a:ea typeface="Glacial Indifference Bold"/>
                <a:cs typeface="Glacial Indifference Bold"/>
                <a:sym typeface="Glacial Indifference Bold"/>
              </a:rPr>
              <a:t> 22%</a:t>
            </a:r>
            <a:r>
              <a:rPr lang="en-US" sz="2500">
                <a:solidFill>
                  <a:srgbClr val="000000"/>
                </a:solidFill>
                <a:latin typeface="Glacial Indifference"/>
                <a:ea typeface="Glacial Indifference"/>
                <a:cs typeface="Glacial Indifference"/>
                <a:sym typeface="Glacial Indifference"/>
              </a:rPr>
              <a:t>.</a:t>
            </a:r>
          </a:p>
          <a:p>
            <a:pPr algn="l">
              <a:lnSpc>
                <a:spcPts val="3500"/>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3003764" y="2867522"/>
            <a:ext cx="4021793" cy="3675655"/>
          </a:xfrm>
          <a:custGeom>
            <a:avLst/>
            <a:gdLst/>
            <a:ahLst/>
            <a:cxnLst/>
            <a:rect r="r" b="b" t="t" l="l"/>
            <a:pathLst>
              <a:path h="3675655" w="4021793">
                <a:moveTo>
                  <a:pt x="0" y="0"/>
                </a:moveTo>
                <a:lnTo>
                  <a:pt x="4021793" y="0"/>
                </a:lnTo>
                <a:lnTo>
                  <a:pt x="4021793" y="3675655"/>
                </a:lnTo>
                <a:lnTo>
                  <a:pt x="0" y="3675655"/>
                </a:lnTo>
                <a:lnTo>
                  <a:pt x="0" y="0"/>
                </a:lnTo>
                <a:close/>
              </a:path>
            </a:pathLst>
          </a:custGeom>
          <a:blipFill>
            <a:blip r:embed="rId3"/>
            <a:stretch>
              <a:fillRect l="0" t="0" r="0" b="0"/>
            </a:stretch>
          </a:blipFill>
        </p:spPr>
      </p:sp>
      <p:sp>
        <p:nvSpPr>
          <p:cNvPr name="Freeform 4" id="4"/>
          <p:cNvSpPr/>
          <p:nvPr/>
        </p:nvSpPr>
        <p:spPr>
          <a:xfrm flipH="false" flipV="false" rot="0">
            <a:off x="14278200" y="2816425"/>
            <a:ext cx="1385545" cy="625475"/>
          </a:xfrm>
          <a:custGeom>
            <a:avLst/>
            <a:gdLst/>
            <a:ahLst/>
            <a:cxnLst/>
            <a:rect r="r" b="b" t="t" l="l"/>
            <a:pathLst>
              <a:path h="625475" w="1385545">
                <a:moveTo>
                  <a:pt x="0" y="0"/>
                </a:moveTo>
                <a:lnTo>
                  <a:pt x="1385545" y="0"/>
                </a:lnTo>
                <a:lnTo>
                  <a:pt x="1385545" y="625475"/>
                </a:lnTo>
                <a:lnTo>
                  <a:pt x="0" y="625475"/>
                </a:lnTo>
                <a:lnTo>
                  <a:pt x="0" y="0"/>
                </a:lnTo>
                <a:close/>
              </a:path>
            </a:pathLst>
          </a:custGeom>
          <a:blipFill>
            <a:blip r:embed="rId4"/>
            <a:stretch>
              <a:fillRect l="0" t="0" r="0" b="0"/>
            </a:stretch>
          </a:blipFill>
        </p:spPr>
      </p:sp>
      <p:sp>
        <p:nvSpPr>
          <p:cNvPr name="Freeform 5" id="5"/>
          <p:cNvSpPr/>
          <p:nvPr/>
        </p:nvSpPr>
        <p:spPr>
          <a:xfrm flipH="false" flipV="false" rot="0">
            <a:off x="10215635" y="1297692"/>
            <a:ext cx="5448111" cy="5211481"/>
          </a:xfrm>
          <a:custGeom>
            <a:avLst/>
            <a:gdLst/>
            <a:ahLst/>
            <a:cxnLst/>
            <a:rect r="r" b="b" t="t" l="l"/>
            <a:pathLst>
              <a:path h="5211481" w="5448111">
                <a:moveTo>
                  <a:pt x="0" y="0"/>
                </a:moveTo>
                <a:lnTo>
                  <a:pt x="5448110" y="0"/>
                </a:lnTo>
                <a:lnTo>
                  <a:pt x="5448110" y="5211482"/>
                </a:lnTo>
                <a:lnTo>
                  <a:pt x="0" y="5211482"/>
                </a:lnTo>
                <a:lnTo>
                  <a:pt x="0" y="0"/>
                </a:lnTo>
                <a:close/>
              </a:path>
            </a:pathLst>
          </a:custGeom>
          <a:blipFill>
            <a:blip r:embed="rId5"/>
            <a:stretch>
              <a:fillRect l="0" t="0" r="0" b="0"/>
            </a:stretch>
          </a:blipFill>
        </p:spPr>
      </p:sp>
      <p:sp>
        <p:nvSpPr>
          <p:cNvPr name="TextBox 6" id="6"/>
          <p:cNvSpPr txBox="true"/>
          <p:nvPr/>
        </p:nvSpPr>
        <p:spPr>
          <a:xfrm rot="0">
            <a:off x="1383796" y="6663786"/>
            <a:ext cx="7261728" cy="1298575"/>
          </a:xfrm>
          <a:prstGeom prst="rect">
            <a:avLst/>
          </a:prstGeom>
        </p:spPr>
        <p:txBody>
          <a:bodyPr anchor="t" rtlCol="false" tIns="0" lIns="0" bIns="0" rIns="0">
            <a:spAutoFit/>
          </a:bodyPr>
          <a:lstStyle/>
          <a:p>
            <a:pPr algn="ctr">
              <a:lnSpc>
                <a:spcPts val="3499"/>
              </a:lnSpc>
            </a:pPr>
            <a:r>
              <a:rPr lang="en-US" sz="2499">
                <a:solidFill>
                  <a:srgbClr val="000000"/>
                </a:solidFill>
                <a:latin typeface="Glacial Indifference"/>
                <a:ea typeface="Glacial Indifference"/>
                <a:cs typeface="Glacial Indifference"/>
                <a:sym typeface="Glacial Indifference"/>
              </a:rPr>
              <a:t>This shows that our top performing cam</a:t>
            </a:r>
            <a:r>
              <a:rPr lang="en-US" sz="2499">
                <a:solidFill>
                  <a:srgbClr val="000000"/>
                </a:solidFill>
                <a:latin typeface="Glacial Indifference"/>
                <a:ea typeface="Glacial Indifference"/>
                <a:cs typeface="Glacial Indifference"/>
                <a:sym typeface="Glacial Indifference"/>
              </a:rPr>
              <a:t>p</a:t>
            </a:r>
            <a:r>
              <a:rPr lang="en-US" sz="2499">
                <a:solidFill>
                  <a:srgbClr val="000000"/>
                </a:solidFill>
                <a:latin typeface="Glacial Indifference"/>
                <a:ea typeface="Glacial Indifference"/>
                <a:cs typeface="Glacial Indifference"/>
                <a:sym typeface="Glacial Indifference"/>
              </a:rPr>
              <a:t>a</a:t>
            </a:r>
            <a:r>
              <a:rPr lang="en-US" sz="2499">
                <a:solidFill>
                  <a:srgbClr val="000000"/>
                </a:solidFill>
                <a:latin typeface="Glacial Indifference"/>
                <a:ea typeface="Glacial Indifference"/>
                <a:cs typeface="Glacial Indifference"/>
                <a:sym typeface="Glacial Indifference"/>
              </a:rPr>
              <a:t>igns</a:t>
            </a:r>
            <a:r>
              <a:rPr lang="en-US" sz="2499">
                <a:solidFill>
                  <a:srgbClr val="000000"/>
                </a:solidFill>
                <a:latin typeface="Glacial Indifference"/>
                <a:ea typeface="Glacial Indifference"/>
                <a:cs typeface="Glacial Indifference"/>
                <a:sym typeface="Glacial Indifference"/>
              </a:rPr>
              <a:t> reaching more </a:t>
            </a:r>
            <a:r>
              <a:rPr lang="en-US" b="true" sz="2499">
                <a:solidFill>
                  <a:srgbClr val="000000"/>
                </a:solidFill>
                <a:latin typeface="Glacial Indifference Bold"/>
                <a:ea typeface="Glacial Indifference Bold"/>
                <a:cs typeface="Glacial Indifference Bold"/>
                <a:sym typeface="Glacial Indifference Bold"/>
              </a:rPr>
              <a:t>women </a:t>
            </a:r>
            <a:r>
              <a:rPr lang="en-US" sz="2499">
                <a:solidFill>
                  <a:srgbClr val="000000"/>
                </a:solidFill>
                <a:latin typeface="Glacial Indifference"/>
                <a:ea typeface="Glacial Indifference"/>
                <a:cs typeface="Glacial Indifference"/>
                <a:sym typeface="Glacial Indifference"/>
              </a:rPr>
              <a:t>than men.</a:t>
            </a:r>
          </a:p>
          <a:p>
            <a:pPr algn="just">
              <a:lnSpc>
                <a:spcPts val="3499"/>
              </a:lnSpc>
            </a:pPr>
          </a:p>
        </p:txBody>
      </p:sp>
      <p:sp>
        <p:nvSpPr>
          <p:cNvPr name="TextBox 7" id="7"/>
          <p:cNvSpPr txBox="true"/>
          <p:nvPr/>
        </p:nvSpPr>
        <p:spPr>
          <a:xfrm rot="0">
            <a:off x="2270468" y="1240542"/>
            <a:ext cx="5488386" cy="1308099"/>
          </a:xfrm>
          <a:prstGeom prst="rect">
            <a:avLst/>
          </a:prstGeom>
        </p:spPr>
        <p:txBody>
          <a:bodyPr anchor="t" rtlCol="false" tIns="0" lIns="0" bIns="0" rIns="0">
            <a:spAutoFit/>
          </a:bodyPr>
          <a:lstStyle/>
          <a:p>
            <a:pPr algn="just" marL="539754" indent="-269877" lvl="1">
              <a:lnSpc>
                <a:spcPts val="3500"/>
              </a:lnSpc>
              <a:buFont typeface="Arial"/>
              <a:buChar char="•"/>
            </a:pPr>
            <a:r>
              <a:rPr lang="en-US" b="true" sz="2500">
                <a:solidFill>
                  <a:srgbClr val="000000"/>
                </a:solidFill>
                <a:latin typeface="Glacial Indifference Bold"/>
                <a:ea typeface="Glacial Indifference Bold"/>
                <a:cs typeface="Glacial Indifference Bold"/>
                <a:sym typeface="Glacial Indifference Bold"/>
              </a:rPr>
              <a:t>64%</a:t>
            </a:r>
            <a:r>
              <a:rPr lang="en-US" sz="2500">
                <a:solidFill>
                  <a:srgbClr val="000000"/>
                </a:solidFill>
                <a:latin typeface="Glacial Indifference"/>
                <a:ea typeface="Glacial Indifference"/>
                <a:cs typeface="Glacial Indifference"/>
                <a:sym typeface="Glacial Indifference"/>
              </a:rPr>
              <a:t> of our</a:t>
            </a:r>
            <a:r>
              <a:rPr lang="en-US" sz="2500">
                <a:solidFill>
                  <a:srgbClr val="000000"/>
                </a:solidFill>
                <a:latin typeface="Glacial Indifference"/>
                <a:ea typeface="Glacial Indifference"/>
                <a:cs typeface="Glacial Indifference"/>
                <a:sym typeface="Glacial Indifference"/>
              </a:rPr>
              <a:t> audience is </a:t>
            </a:r>
            <a:r>
              <a:rPr lang="en-US" b="true" sz="2500">
                <a:solidFill>
                  <a:srgbClr val="000000"/>
                </a:solidFill>
                <a:latin typeface="Glacial Indifference Bold"/>
                <a:ea typeface="Glacial Indifference Bold"/>
                <a:cs typeface="Glacial Indifference Bold"/>
                <a:sym typeface="Glacial Indifference Bold"/>
              </a:rPr>
              <a:t>female</a:t>
            </a:r>
          </a:p>
          <a:p>
            <a:pPr algn="just" marL="539754" indent="-269877" lvl="1">
              <a:lnSpc>
                <a:spcPts val="3500"/>
              </a:lnSpc>
              <a:buFont typeface="Arial"/>
              <a:buChar char="•"/>
            </a:pPr>
            <a:r>
              <a:rPr lang="en-US" b="true" sz="2500">
                <a:solidFill>
                  <a:srgbClr val="000000"/>
                </a:solidFill>
                <a:latin typeface="Glacial Indifference Bold"/>
                <a:ea typeface="Glacial Indifference Bold"/>
                <a:cs typeface="Glacial Indifference Bold"/>
                <a:sym typeface="Glacial Indifference Bold"/>
              </a:rPr>
              <a:t>36%</a:t>
            </a:r>
            <a:r>
              <a:rPr lang="en-US" sz="2500">
                <a:solidFill>
                  <a:srgbClr val="000000"/>
                </a:solidFill>
                <a:latin typeface="Glacial Indifference"/>
                <a:ea typeface="Glacial Indifference"/>
                <a:cs typeface="Glacial Indifference"/>
                <a:sym typeface="Glacial Indifference"/>
              </a:rPr>
              <a:t> of our audience is </a:t>
            </a:r>
            <a:r>
              <a:rPr lang="en-US" b="true" sz="2500">
                <a:solidFill>
                  <a:srgbClr val="000000"/>
                </a:solidFill>
                <a:latin typeface="Glacial Indifference Bold"/>
                <a:ea typeface="Glacial Indifference Bold"/>
                <a:cs typeface="Glacial Indifference Bold"/>
                <a:sym typeface="Glacial Indifference Bold"/>
              </a:rPr>
              <a:t>male</a:t>
            </a:r>
          </a:p>
          <a:p>
            <a:pPr algn="just">
              <a:lnSpc>
                <a:spcPts val="3500"/>
              </a:lnSpc>
            </a:pPr>
          </a:p>
        </p:txBody>
      </p:sp>
      <p:sp>
        <p:nvSpPr>
          <p:cNvPr name="TextBox 8" id="8"/>
          <p:cNvSpPr txBox="true"/>
          <p:nvPr/>
        </p:nvSpPr>
        <p:spPr>
          <a:xfrm rot="0">
            <a:off x="9124173" y="6663786"/>
            <a:ext cx="7415824" cy="2174875"/>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Glacial Indifference Bold"/>
                <a:ea typeface="Glacial Indifference Bold"/>
                <a:cs typeface="Glacial Indifference Bold"/>
                <a:sym typeface="Glacial Indifference Bold"/>
              </a:rPr>
              <a:t>Men </a:t>
            </a:r>
            <a:r>
              <a:rPr lang="en-US" sz="2499">
                <a:solidFill>
                  <a:srgbClr val="000000"/>
                </a:solidFill>
                <a:latin typeface="Glacial Indifference"/>
                <a:ea typeface="Glacial Indifference"/>
                <a:cs typeface="Glacial Indifference"/>
                <a:sym typeface="Glacial Indifference"/>
              </a:rPr>
              <a:t>show higher conversion rates in the </a:t>
            </a:r>
            <a:r>
              <a:rPr lang="en-US" b="true" sz="2499">
                <a:solidFill>
                  <a:srgbClr val="000000"/>
                </a:solidFill>
                <a:latin typeface="Glacial Indifference Bold"/>
                <a:ea typeface="Glacial Indifference Bold"/>
                <a:cs typeface="Glacial Indifference Bold"/>
                <a:sym typeface="Glacial Indifference Bold"/>
              </a:rPr>
              <a:t>35-44 </a:t>
            </a:r>
            <a:r>
              <a:rPr lang="en-US" sz="2499">
                <a:solidFill>
                  <a:srgbClr val="000000"/>
                </a:solidFill>
                <a:latin typeface="Glacial Indifference"/>
                <a:ea typeface="Glacial Indifference"/>
                <a:cs typeface="Glacial Indifference"/>
                <a:sym typeface="Glacial Indifference"/>
              </a:rPr>
              <a:t>age group at </a:t>
            </a:r>
            <a:r>
              <a:rPr lang="en-US" b="true" sz="2499">
                <a:solidFill>
                  <a:srgbClr val="000000"/>
                </a:solidFill>
                <a:latin typeface="Glacial Indifference Bold"/>
                <a:ea typeface="Glacial Indifference Bold"/>
                <a:cs typeface="Glacial Indifference Bold"/>
                <a:sym typeface="Glacial Indifference Bold"/>
              </a:rPr>
              <a:t>30%</a:t>
            </a:r>
            <a:r>
              <a:rPr lang="en-US" sz="2499">
                <a:solidFill>
                  <a:srgbClr val="000000"/>
                </a:solidFill>
                <a:latin typeface="Glacial Indifference"/>
                <a:ea typeface="Glacial Indifference"/>
                <a:cs typeface="Glacial Indifference"/>
                <a:sym typeface="Glacial Indifference"/>
              </a:rPr>
              <a:t>.</a:t>
            </a:r>
          </a:p>
          <a:p>
            <a:pPr algn="l" marL="539749" indent="-269875" lvl="1">
              <a:lnSpc>
                <a:spcPts val="3499"/>
              </a:lnSpc>
              <a:buFont typeface="Arial"/>
              <a:buChar char="•"/>
            </a:pPr>
            <a:r>
              <a:rPr lang="en-US" b="true" sz="2499">
                <a:solidFill>
                  <a:srgbClr val="000000"/>
                </a:solidFill>
                <a:latin typeface="Glacial Indifference Bold"/>
                <a:ea typeface="Glacial Indifference Bold"/>
                <a:cs typeface="Glacial Indifference Bold"/>
                <a:sym typeface="Glacial Indifference Bold"/>
              </a:rPr>
              <a:t>Females </a:t>
            </a:r>
            <a:r>
              <a:rPr lang="en-US" sz="2499">
                <a:solidFill>
                  <a:srgbClr val="000000"/>
                </a:solidFill>
                <a:latin typeface="Glacial Indifference"/>
                <a:ea typeface="Glacial Indifference"/>
                <a:cs typeface="Glacial Indifference"/>
                <a:sym typeface="Glacial Indifference"/>
              </a:rPr>
              <a:t>show higher conversion rates in the </a:t>
            </a:r>
            <a:r>
              <a:rPr lang="en-US" b="true" sz="2499">
                <a:solidFill>
                  <a:srgbClr val="000000"/>
                </a:solidFill>
                <a:latin typeface="Glacial Indifference Bold"/>
                <a:ea typeface="Glacial Indifference Bold"/>
                <a:cs typeface="Glacial Indifference Bold"/>
                <a:sym typeface="Glacial Indifference Bold"/>
              </a:rPr>
              <a:t>55-64 </a:t>
            </a:r>
            <a:r>
              <a:rPr lang="en-US" sz="2499">
                <a:solidFill>
                  <a:srgbClr val="000000"/>
                </a:solidFill>
                <a:latin typeface="Glacial Indifference"/>
                <a:ea typeface="Glacial Indifference"/>
                <a:cs typeface="Glacial Indifference"/>
                <a:sym typeface="Glacial Indifference"/>
              </a:rPr>
              <a:t>age group</a:t>
            </a:r>
            <a:r>
              <a:rPr lang="en-US" b="true" sz="2499">
                <a:solidFill>
                  <a:srgbClr val="000000"/>
                </a:solidFill>
                <a:latin typeface="Glacial Indifference Bold"/>
                <a:ea typeface="Glacial Indifference Bold"/>
                <a:cs typeface="Glacial Indifference Bold"/>
                <a:sym typeface="Glacial Indifference Bold"/>
              </a:rPr>
              <a:t> at 28%</a:t>
            </a:r>
            <a:r>
              <a:rPr lang="en-US" sz="2499">
                <a:solidFill>
                  <a:srgbClr val="000000"/>
                </a:solidFill>
                <a:latin typeface="Glacial Indifference"/>
                <a:ea typeface="Glacial Indifference"/>
                <a:cs typeface="Glacial Indifference"/>
                <a:sym typeface="Glacial Indifference"/>
              </a:rPr>
              <a:t>.</a:t>
            </a:r>
          </a:p>
          <a:p>
            <a:pPr algn="l">
              <a:lnSpc>
                <a:spcPts val="3499"/>
              </a:lnSpc>
            </a:pPr>
          </a:p>
        </p:txBody>
      </p:sp>
      <p:sp>
        <p:nvSpPr>
          <p:cNvPr name="TextBox 9" id="9"/>
          <p:cNvSpPr txBox="true"/>
          <p:nvPr/>
        </p:nvSpPr>
        <p:spPr>
          <a:xfrm rot="-5400000">
            <a:off x="9640568" y="4703381"/>
            <a:ext cx="883146" cy="481330"/>
          </a:xfrm>
          <a:prstGeom prst="rect">
            <a:avLst/>
          </a:prstGeom>
        </p:spPr>
        <p:txBody>
          <a:bodyPr anchor="t" rtlCol="false" tIns="0" lIns="0" bIns="0" rIns="0">
            <a:spAutoFit/>
          </a:bodyPr>
          <a:lstStyle/>
          <a:p>
            <a:pPr algn="ctr">
              <a:lnSpc>
                <a:spcPts val="3920"/>
              </a:lnSpc>
            </a:pPr>
            <a:r>
              <a:rPr lang="en-US" sz="2800" b="true">
                <a:solidFill>
                  <a:srgbClr val="000000"/>
                </a:solidFill>
                <a:latin typeface="Glacial Indifference Bold"/>
                <a:ea typeface="Glacial Indifference Bold"/>
                <a:cs typeface="Glacial Indifference Bold"/>
                <a:sym typeface="Glacial Indifference Bold"/>
              </a:rPr>
              <a:t>CVR</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960313"/>
            <a:ext cx="5075957" cy="5277290"/>
          </a:xfrm>
          <a:custGeom>
            <a:avLst/>
            <a:gdLst/>
            <a:ahLst/>
            <a:cxnLst/>
            <a:rect r="r" b="b" t="t" l="l"/>
            <a:pathLst>
              <a:path h="5277290" w="5075957">
                <a:moveTo>
                  <a:pt x="0" y="0"/>
                </a:moveTo>
                <a:lnTo>
                  <a:pt x="5075957" y="0"/>
                </a:lnTo>
                <a:lnTo>
                  <a:pt x="5075957" y="5277290"/>
                </a:lnTo>
                <a:lnTo>
                  <a:pt x="0" y="5277290"/>
                </a:lnTo>
                <a:lnTo>
                  <a:pt x="0" y="0"/>
                </a:lnTo>
                <a:close/>
              </a:path>
            </a:pathLst>
          </a:custGeom>
          <a:blipFill>
            <a:blip r:embed="rId2"/>
            <a:stretch>
              <a:fillRect l="-416" t="0" r="-4249" b="0"/>
            </a:stretch>
          </a:blipFill>
        </p:spPr>
      </p:sp>
      <p:sp>
        <p:nvSpPr>
          <p:cNvPr name="AutoShape 3" id="3"/>
          <p:cNvSpPr/>
          <p:nvPr/>
        </p:nvSpPr>
        <p:spPr>
          <a:xfrm>
            <a:off x="5908921" y="6023220"/>
            <a:ext cx="1297887" cy="0"/>
          </a:xfrm>
          <a:prstGeom prst="line">
            <a:avLst/>
          </a:prstGeom>
          <a:ln cap="flat" w="76200">
            <a:solidFill>
              <a:srgbClr val="63A659"/>
            </a:solidFill>
            <a:prstDash val="solid"/>
            <a:headEnd type="none" len="sm" w="sm"/>
            <a:tailEnd type="triangle" len="med" w="lg"/>
          </a:ln>
        </p:spPr>
      </p:sp>
      <p:sp>
        <p:nvSpPr>
          <p:cNvPr name="AutoShape 4" id="4"/>
          <p:cNvSpPr/>
          <p:nvPr/>
        </p:nvSpPr>
        <p:spPr>
          <a:xfrm>
            <a:off x="5908921" y="3945020"/>
            <a:ext cx="1297887" cy="0"/>
          </a:xfrm>
          <a:prstGeom prst="line">
            <a:avLst/>
          </a:prstGeom>
          <a:ln cap="flat" w="76200">
            <a:solidFill>
              <a:srgbClr val="63A659"/>
            </a:solidFill>
            <a:prstDash val="solid"/>
            <a:headEnd type="none" len="sm" w="sm"/>
            <a:tailEnd type="triangle" len="med" w="lg"/>
          </a:ln>
        </p:spPr>
      </p:sp>
      <p:sp>
        <p:nvSpPr>
          <p:cNvPr name="AutoShape 5" id="5"/>
          <p:cNvSpPr/>
          <p:nvPr/>
        </p:nvSpPr>
        <p:spPr>
          <a:xfrm flipV="true">
            <a:off x="5909704" y="4945574"/>
            <a:ext cx="6026517" cy="0"/>
          </a:xfrm>
          <a:prstGeom prst="line">
            <a:avLst/>
          </a:prstGeom>
          <a:ln cap="flat" w="76200">
            <a:solidFill>
              <a:srgbClr val="FFC966"/>
            </a:solidFill>
            <a:prstDash val="solid"/>
            <a:headEnd type="none" len="sm" w="sm"/>
            <a:tailEnd type="triangle" len="med" w="lg"/>
          </a:ln>
        </p:spPr>
      </p:sp>
      <p:sp>
        <p:nvSpPr>
          <p:cNvPr name="AutoShape 6" id="6"/>
          <p:cNvSpPr/>
          <p:nvPr/>
        </p:nvSpPr>
        <p:spPr>
          <a:xfrm>
            <a:off x="5908921" y="7446517"/>
            <a:ext cx="1297887" cy="0"/>
          </a:xfrm>
          <a:prstGeom prst="line">
            <a:avLst/>
          </a:prstGeom>
          <a:ln cap="flat" w="76200">
            <a:solidFill>
              <a:srgbClr val="FF5757"/>
            </a:solidFill>
            <a:prstDash val="solid"/>
            <a:headEnd type="none" len="sm" w="sm"/>
            <a:tailEnd type="triangle" len="med" w="lg"/>
          </a:ln>
        </p:spPr>
      </p:sp>
      <p:sp>
        <p:nvSpPr>
          <p:cNvPr name="AutoShape 7" id="7"/>
          <p:cNvSpPr/>
          <p:nvPr/>
        </p:nvSpPr>
        <p:spPr>
          <a:xfrm>
            <a:off x="6075741" y="6734868"/>
            <a:ext cx="5860479" cy="0"/>
          </a:xfrm>
          <a:prstGeom prst="line">
            <a:avLst/>
          </a:prstGeom>
          <a:ln cap="flat" w="76200">
            <a:solidFill>
              <a:srgbClr val="FFC966"/>
            </a:solidFill>
            <a:prstDash val="solid"/>
            <a:headEnd type="none" len="sm" w="sm"/>
            <a:tailEnd type="triangle" len="med" w="lg"/>
          </a:ln>
        </p:spPr>
      </p:sp>
      <p:grpSp>
        <p:nvGrpSpPr>
          <p:cNvPr name="Group 8" id="8"/>
          <p:cNvGrpSpPr/>
          <p:nvPr/>
        </p:nvGrpSpPr>
        <p:grpSpPr>
          <a:xfrm rot="0">
            <a:off x="3411800" y="6519789"/>
            <a:ext cx="2663941" cy="430158"/>
            <a:chOff x="0" y="0"/>
            <a:chExt cx="693351" cy="111958"/>
          </a:xfrm>
        </p:grpSpPr>
        <p:sp>
          <p:nvSpPr>
            <p:cNvPr name="Freeform 9" id="9"/>
            <p:cNvSpPr/>
            <p:nvPr/>
          </p:nvSpPr>
          <p:spPr>
            <a:xfrm flipH="false" flipV="false" rot="0">
              <a:off x="0" y="0"/>
              <a:ext cx="693351" cy="111958"/>
            </a:xfrm>
            <a:custGeom>
              <a:avLst/>
              <a:gdLst/>
              <a:ahLst/>
              <a:cxnLst/>
              <a:rect r="r" b="b" t="t" l="l"/>
              <a:pathLst>
                <a:path h="111958" w="693351">
                  <a:moveTo>
                    <a:pt x="490151" y="0"/>
                  </a:moveTo>
                  <a:cubicBezTo>
                    <a:pt x="602376" y="0"/>
                    <a:pt x="693351" y="25063"/>
                    <a:pt x="693351" y="55979"/>
                  </a:cubicBezTo>
                  <a:cubicBezTo>
                    <a:pt x="693351" y="86896"/>
                    <a:pt x="602376" y="111958"/>
                    <a:pt x="490151" y="111958"/>
                  </a:cubicBezTo>
                  <a:lnTo>
                    <a:pt x="203200" y="111958"/>
                  </a:lnTo>
                  <a:cubicBezTo>
                    <a:pt x="90976" y="111958"/>
                    <a:pt x="0" y="86896"/>
                    <a:pt x="0" y="55979"/>
                  </a:cubicBezTo>
                  <a:cubicBezTo>
                    <a:pt x="0" y="25063"/>
                    <a:pt x="90976" y="0"/>
                    <a:pt x="203200" y="0"/>
                  </a:cubicBezTo>
                  <a:close/>
                </a:path>
              </a:pathLst>
            </a:custGeom>
            <a:solidFill>
              <a:srgbClr val="000000">
                <a:alpha val="0"/>
              </a:srgbClr>
            </a:solidFill>
            <a:ln w="47625" cap="sq">
              <a:solidFill>
                <a:srgbClr val="FFC966"/>
              </a:solidFill>
              <a:prstDash val="solid"/>
              <a:miter/>
            </a:ln>
          </p:spPr>
        </p:sp>
        <p:sp>
          <p:nvSpPr>
            <p:cNvPr name="TextBox 10" id="10"/>
            <p:cNvSpPr txBox="true"/>
            <p:nvPr/>
          </p:nvSpPr>
          <p:spPr>
            <a:xfrm>
              <a:off x="0" y="-47625"/>
              <a:ext cx="693351" cy="159583"/>
            </a:xfrm>
            <a:prstGeom prst="rect">
              <a:avLst/>
            </a:prstGeom>
          </p:spPr>
          <p:txBody>
            <a:bodyPr anchor="ctr" rtlCol="false" tIns="50800" lIns="50800" bIns="50800" rIns="50800"/>
            <a:lstStyle/>
            <a:p>
              <a:pPr algn="ctr">
                <a:lnSpc>
                  <a:spcPts val="3406"/>
                </a:lnSpc>
              </a:pPr>
            </a:p>
          </p:txBody>
        </p:sp>
      </p:grpSp>
      <p:sp>
        <p:nvSpPr>
          <p:cNvPr name="TextBox 11" id="11"/>
          <p:cNvSpPr txBox="true"/>
          <p:nvPr/>
        </p:nvSpPr>
        <p:spPr>
          <a:xfrm rot="0">
            <a:off x="917478" y="877526"/>
            <a:ext cx="16483089" cy="854062"/>
          </a:xfrm>
          <a:prstGeom prst="rect">
            <a:avLst/>
          </a:prstGeom>
        </p:spPr>
        <p:txBody>
          <a:bodyPr anchor="t" rtlCol="false" tIns="0" lIns="0" bIns="0" rIns="0">
            <a:spAutoFit/>
          </a:bodyPr>
          <a:lstStyle/>
          <a:p>
            <a:pPr algn="ctr">
              <a:lnSpc>
                <a:spcPts val="7000"/>
              </a:lnSpc>
            </a:pPr>
            <a:r>
              <a:rPr lang="en-US" sz="5000" b="true">
                <a:solidFill>
                  <a:srgbClr val="000000"/>
                </a:solidFill>
                <a:latin typeface="Cormorant Garamond Semi-Bold"/>
                <a:ea typeface="Cormorant Garamond Semi-Bold"/>
                <a:cs typeface="Cormorant Garamond Semi-Bold"/>
                <a:sym typeface="Cormorant Garamond Semi-Bold"/>
              </a:rPr>
              <a:t>Are c</a:t>
            </a:r>
            <a:r>
              <a:rPr lang="en-US" sz="5000" b="true">
                <a:solidFill>
                  <a:srgbClr val="000000"/>
                </a:solidFill>
                <a:latin typeface="Cormorant Garamond Semi-Bold"/>
                <a:ea typeface="Cormorant Garamond Semi-Bold"/>
                <a:cs typeface="Cormorant Garamond Semi-Bold"/>
                <a:sym typeface="Cormorant Garamond Semi-Bold"/>
              </a:rPr>
              <a:t>ertain age brackets expensive but low-performing?</a:t>
            </a:r>
          </a:p>
        </p:txBody>
      </p:sp>
      <p:sp>
        <p:nvSpPr>
          <p:cNvPr name="TextBox 12" id="12"/>
          <p:cNvSpPr txBox="true"/>
          <p:nvPr/>
        </p:nvSpPr>
        <p:spPr>
          <a:xfrm rot="0">
            <a:off x="7549875" y="5787209"/>
            <a:ext cx="5926838" cy="699944"/>
          </a:xfrm>
          <a:prstGeom prst="rect">
            <a:avLst/>
          </a:prstGeom>
        </p:spPr>
        <p:txBody>
          <a:bodyPr anchor="t" rtlCol="false" tIns="0" lIns="0" bIns="0" rIns="0">
            <a:spAutoFit/>
          </a:bodyPr>
          <a:lstStyle/>
          <a:p>
            <a:pPr algn="l">
              <a:lnSpc>
                <a:spcPts val="2833"/>
              </a:lnSpc>
            </a:pPr>
            <a:r>
              <a:rPr lang="en-US" sz="2023" b="true">
                <a:solidFill>
                  <a:srgbClr val="000000"/>
                </a:solidFill>
                <a:latin typeface="Glacial Indifference Bold"/>
                <a:ea typeface="Glacial Indifference Bold"/>
                <a:cs typeface="Glacial Indifference Bold"/>
                <a:sym typeface="Glacial Indifference Bold"/>
              </a:rPr>
              <a:t>Male 45-54, </a:t>
            </a:r>
            <a:r>
              <a:rPr lang="en-US" sz="2023">
                <a:solidFill>
                  <a:srgbClr val="000000"/>
                </a:solidFill>
                <a:latin typeface="Glacial Indifference"/>
                <a:ea typeface="Glacial Indifference"/>
                <a:cs typeface="Glacial Indifference"/>
                <a:sym typeface="Glacial Indifference"/>
              </a:rPr>
              <a:t>Costs less </a:t>
            </a:r>
          </a:p>
          <a:p>
            <a:pPr algn="l">
              <a:lnSpc>
                <a:spcPts val="2833"/>
              </a:lnSpc>
            </a:pPr>
            <a:r>
              <a:rPr lang="en-US" sz="2023" b="true">
                <a:solidFill>
                  <a:srgbClr val="000000"/>
                </a:solidFill>
                <a:latin typeface="Glacial Indifference Bold"/>
                <a:ea typeface="Glacial Indifference Bold"/>
                <a:cs typeface="Glacial Indifference Bold"/>
                <a:sym typeface="Glacial Indifference Bold"/>
              </a:rPr>
              <a:t>Lower performance </a:t>
            </a:r>
          </a:p>
        </p:txBody>
      </p:sp>
      <p:sp>
        <p:nvSpPr>
          <p:cNvPr name="TextBox 13" id="13"/>
          <p:cNvSpPr txBox="true"/>
          <p:nvPr/>
        </p:nvSpPr>
        <p:spPr>
          <a:xfrm rot="0">
            <a:off x="7549875" y="3737604"/>
            <a:ext cx="7857071" cy="699945"/>
          </a:xfrm>
          <a:prstGeom prst="rect">
            <a:avLst/>
          </a:prstGeom>
        </p:spPr>
        <p:txBody>
          <a:bodyPr anchor="t" rtlCol="false" tIns="0" lIns="0" bIns="0" rIns="0">
            <a:spAutoFit/>
          </a:bodyPr>
          <a:lstStyle/>
          <a:p>
            <a:pPr algn="l">
              <a:lnSpc>
                <a:spcPts val="2833"/>
              </a:lnSpc>
            </a:pPr>
            <a:r>
              <a:rPr lang="en-US" sz="2023" b="true">
                <a:solidFill>
                  <a:srgbClr val="000000"/>
                </a:solidFill>
                <a:latin typeface="Glacial Indifference Bold"/>
                <a:ea typeface="Glacial Indifference Bold"/>
                <a:cs typeface="Glacial Indifference Bold"/>
                <a:sym typeface="Glacial Indifference Bold"/>
              </a:rPr>
              <a:t>Female 35-44, </a:t>
            </a:r>
            <a:r>
              <a:rPr lang="en-US" sz="2023">
                <a:solidFill>
                  <a:srgbClr val="000000"/>
                </a:solidFill>
                <a:latin typeface="Glacial Indifference"/>
                <a:ea typeface="Glacial Indifference"/>
                <a:cs typeface="Glacial Indifference"/>
                <a:sym typeface="Glacial Indifference"/>
              </a:rPr>
              <a:t>Costs more per click </a:t>
            </a:r>
          </a:p>
          <a:p>
            <a:pPr algn="l">
              <a:lnSpc>
                <a:spcPts val="2833"/>
              </a:lnSpc>
            </a:pPr>
            <a:r>
              <a:rPr lang="en-US" sz="2023" b="true">
                <a:solidFill>
                  <a:srgbClr val="000000"/>
                </a:solidFill>
                <a:latin typeface="Glacial Indifference Bold"/>
                <a:ea typeface="Glacial Indifference Bold"/>
                <a:cs typeface="Glacial Indifference Bold"/>
                <a:sym typeface="Glacial Indifference Bold"/>
              </a:rPr>
              <a:t>Lower performance </a:t>
            </a:r>
          </a:p>
        </p:txBody>
      </p:sp>
      <p:sp>
        <p:nvSpPr>
          <p:cNvPr name="TextBox 14" id="14"/>
          <p:cNvSpPr txBox="true"/>
          <p:nvPr/>
        </p:nvSpPr>
        <p:spPr>
          <a:xfrm rot="0">
            <a:off x="12082915" y="4742619"/>
            <a:ext cx="5176385" cy="360026"/>
          </a:xfrm>
          <a:prstGeom prst="rect">
            <a:avLst/>
          </a:prstGeom>
        </p:spPr>
        <p:txBody>
          <a:bodyPr anchor="t" rtlCol="false" tIns="0" lIns="0" bIns="0" rIns="0">
            <a:spAutoFit/>
          </a:bodyPr>
          <a:lstStyle/>
          <a:p>
            <a:pPr algn="l">
              <a:lnSpc>
                <a:spcPts val="2975"/>
              </a:lnSpc>
            </a:pPr>
            <a:r>
              <a:rPr lang="en-US" sz="2125" b="true">
                <a:solidFill>
                  <a:srgbClr val="000000"/>
                </a:solidFill>
                <a:latin typeface="Glacial Indifference Bold"/>
                <a:ea typeface="Glacial Indifference Bold"/>
                <a:cs typeface="Glacial Indifference Bold"/>
                <a:sym typeface="Glacial Indifference Bold"/>
              </a:rPr>
              <a:t>Higher performance, Costs more </a:t>
            </a:r>
            <a:r>
              <a:rPr lang="en-US" sz="2125">
                <a:solidFill>
                  <a:srgbClr val="000000"/>
                </a:solidFill>
                <a:latin typeface="Glacial Indifference"/>
                <a:ea typeface="Glacial Indifference"/>
                <a:cs typeface="Glacial Indifference"/>
                <a:sym typeface="Glacial Indifference"/>
              </a:rPr>
              <a:t>per click</a:t>
            </a:r>
          </a:p>
        </p:txBody>
      </p:sp>
      <p:sp>
        <p:nvSpPr>
          <p:cNvPr name="TextBox 15" id="15"/>
          <p:cNvSpPr txBox="true"/>
          <p:nvPr/>
        </p:nvSpPr>
        <p:spPr>
          <a:xfrm rot="0">
            <a:off x="7393310" y="7255807"/>
            <a:ext cx="5926838" cy="343319"/>
          </a:xfrm>
          <a:prstGeom prst="rect">
            <a:avLst/>
          </a:prstGeom>
        </p:spPr>
        <p:txBody>
          <a:bodyPr anchor="t" rtlCol="false" tIns="0" lIns="0" bIns="0" rIns="0">
            <a:spAutoFit/>
          </a:bodyPr>
          <a:lstStyle/>
          <a:p>
            <a:pPr algn="l">
              <a:lnSpc>
                <a:spcPts val="2833"/>
              </a:lnSpc>
            </a:pPr>
            <a:r>
              <a:rPr lang="en-US" sz="2023" b="true">
                <a:solidFill>
                  <a:srgbClr val="000000"/>
                </a:solidFill>
                <a:latin typeface="Glacial Indifference Bold"/>
                <a:ea typeface="Glacial Indifference Bold"/>
                <a:cs typeface="Glacial Indifference Bold"/>
                <a:sym typeface="Glacial Indifference Bold"/>
              </a:rPr>
              <a:t>Highest Cost per click</a:t>
            </a:r>
          </a:p>
        </p:txBody>
      </p:sp>
      <p:sp>
        <p:nvSpPr>
          <p:cNvPr name="TextBox 16" id="16"/>
          <p:cNvSpPr txBox="true"/>
          <p:nvPr/>
        </p:nvSpPr>
        <p:spPr>
          <a:xfrm rot="0">
            <a:off x="11936220" y="6535805"/>
            <a:ext cx="5147469" cy="360026"/>
          </a:xfrm>
          <a:prstGeom prst="rect">
            <a:avLst/>
          </a:prstGeom>
        </p:spPr>
        <p:txBody>
          <a:bodyPr anchor="t" rtlCol="false" tIns="0" lIns="0" bIns="0" rIns="0">
            <a:spAutoFit/>
          </a:bodyPr>
          <a:lstStyle/>
          <a:p>
            <a:pPr algn="ctr">
              <a:lnSpc>
                <a:spcPts val="2975"/>
              </a:lnSpc>
            </a:pPr>
            <a:r>
              <a:rPr lang="en-US" sz="2125" b="true">
                <a:solidFill>
                  <a:srgbClr val="000000"/>
                </a:solidFill>
                <a:latin typeface="Glacial Indifference Bold"/>
                <a:ea typeface="Glacial Indifference Bold"/>
                <a:cs typeface="Glacial Indifference Bold"/>
                <a:sym typeface="Glacial Indifference Bold"/>
              </a:rPr>
              <a:t>Overall best performer: </a:t>
            </a:r>
            <a:r>
              <a:rPr lang="en-US" b="true" sz="2125">
                <a:solidFill>
                  <a:srgbClr val="000000"/>
                </a:solidFill>
                <a:latin typeface="Glacial Indifference Bold"/>
                <a:ea typeface="Glacial Indifference Bold"/>
                <a:cs typeface="Glacial Indifference Bold"/>
                <a:sym typeface="Glacial Indifference Bold"/>
              </a:rPr>
              <a:t>lowest cost </a:t>
            </a:r>
          </a:p>
        </p:txBody>
      </p:sp>
      <p:sp>
        <p:nvSpPr>
          <p:cNvPr name="TextBox 17" id="17"/>
          <p:cNvSpPr txBox="true"/>
          <p:nvPr/>
        </p:nvSpPr>
        <p:spPr>
          <a:xfrm rot="0">
            <a:off x="1147954" y="8228419"/>
            <a:ext cx="7230189" cy="343319"/>
          </a:xfrm>
          <a:prstGeom prst="rect">
            <a:avLst/>
          </a:prstGeom>
        </p:spPr>
        <p:txBody>
          <a:bodyPr anchor="t" rtlCol="false" tIns="0" lIns="0" bIns="0" rIns="0">
            <a:spAutoFit/>
          </a:bodyPr>
          <a:lstStyle/>
          <a:p>
            <a:pPr algn="ctr">
              <a:lnSpc>
                <a:spcPts val="2833"/>
              </a:lnSpc>
            </a:pPr>
            <a:r>
              <a:rPr lang="en-US" sz="2023" b="true">
                <a:solidFill>
                  <a:srgbClr val="000000"/>
                </a:solidFill>
                <a:latin typeface="Glacial Indifference Bold"/>
                <a:ea typeface="Glacial Indifference Bold"/>
                <a:cs typeface="Glacial Indifference Bold"/>
                <a:sym typeface="Glacial Indifference Bold"/>
              </a:rPr>
              <a:t>CVR Check → how many users converted after seeing the ad</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pic>
        <p:nvPicPr>
          <p:cNvPr name="Picture 3" id="3"/>
          <p:cNvPicPr>
            <a:picLocks noChangeAspect="true"/>
          </p:cNvPicPr>
          <p:nvPr/>
        </p:nvPicPr>
        <p:blipFill>
          <a:blip r:embed="rId3"/>
          <a:stretch>
            <a:fillRect/>
          </a:stretch>
        </p:blipFill>
        <p:spPr>
          <a:xfrm rot="0">
            <a:off x="13019650" y="5089998"/>
            <a:ext cx="3561158" cy="801260"/>
          </a:xfrm>
          <a:prstGeom prst="rect">
            <a:avLst/>
          </a:prstGeom>
        </p:spPr>
      </p:pic>
      <p:pic>
        <p:nvPicPr>
          <p:cNvPr name="Picture 4" id="4"/>
          <p:cNvPicPr>
            <a:picLocks noChangeAspect="true"/>
          </p:cNvPicPr>
          <p:nvPr/>
        </p:nvPicPr>
        <p:blipFill>
          <a:blip r:embed="rId4"/>
          <a:stretch>
            <a:fillRect/>
          </a:stretch>
        </p:blipFill>
        <p:spPr>
          <a:xfrm rot="0">
            <a:off x="13019650" y="5821686"/>
            <a:ext cx="3561158" cy="801260"/>
          </a:xfrm>
          <a:prstGeom prst="rect">
            <a:avLst/>
          </a:prstGeom>
        </p:spPr>
      </p:pic>
      <p:pic>
        <p:nvPicPr>
          <p:cNvPr name="Picture 5" id="5"/>
          <p:cNvPicPr>
            <a:picLocks noChangeAspect="true"/>
          </p:cNvPicPr>
          <p:nvPr/>
        </p:nvPicPr>
        <p:blipFill>
          <a:blip r:embed="rId5"/>
          <a:stretch>
            <a:fillRect/>
          </a:stretch>
        </p:blipFill>
        <p:spPr>
          <a:xfrm rot="0">
            <a:off x="13019650" y="6551159"/>
            <a:ext cx="3561158" cy="801260"/>
          </a:xfrm>
          <a:prstGeom prst="rect">
            <a:avLst/>
          </a:prstGeom>
        </p:spPr>
      </p:pic>
      <p:grpSp>
        <p:nvGrpSpPr>
          <p:cNvPr name="Group 6" id="6"/>
          <p:cNvGrpSpPr/>
          <p:nvPr/>
        </p:nvGrpSpPr>
        <p:grpSpPr>
          <a:xfrm rot="0">
            <a:off x="1367091" y="509907"/>
            <a:ext cx="7029807" cy="8748393"/>
            <a:chOff x="0" y="0"/>
            <a:chExt cx="2282659" cy="2840704"/>
          </a:xfrm>
        </p:grpSpPr>
        <p:sp>
          <p:nvSpPr>
            <p:cNvPr name="Freeform 7" id="7"/>
            <p:cNvSpPr/>
            <p:nvPr/>
          </p:nvSpPr>
          <p:spPr>
            <a:xfrm flipH="false" flipV="false" rot="0">
              <a:off x="0" y="0"/>
              <a:ext cx="2282659" cy="2840704"/>
            </a:xfrm>
            <a:custGeom>
              <a:avLst/>
              <a:gdLst/>
              <a:ahLst/>
              <a:cxnLst/>
              <a:rect r="r" b="b" t="t" l="l"/>
              <a:pathLst>
                <a:path h="2840704" w="2282659">
                  <a:moveTo>
                    <a:pt x="0" y="0"/>
                  </a:moveTo>
                  <a:lnTo>
                    <a:pt x="2282659" y="0"/>
                  </a:lnTo>
                  <a:lnTo>
                    <a:pt x="2282659" y="2840704"/>
                  </a:lnTo>
                  <a:lnTo>
                    <a:pt x="0" y="2840704"/>
                  </a:lnTo>
                  <a:close/>
                </a:path>
              </a:pathLst>
            </a:custGeom>
            <a:solidFill>
              <a:srgbClr val="045174"/>
            </a:solidFill>
          </p:spPr>
        </p:sp>
        <p:sp>
          <p:nvSpPr>
            <p:cNvPr name="TextBox 8" id="8"/>
            <p:cNvSpPr txBox="true"/>
            <p:nvPr/>
          </p:nvSpPr>
          <p:spPr>
            <a:xfrm>
              <a:off x="0" y="-38100"/>
              <a:ext cx="2282659" cy="2878804"/>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586838" y="864742"/>
            <a:ext cx="4958270" cy="5094134"/>
            <a:chOff x="0" y="0"/>
            <a:chExt cx="699524" cy="718692"/>
          </a:xfrm>
        </p:grpSpPr>
        <p:sp>
          <p:nvSpPr>
            <p:cNvPr name="Freeform 10" id="10"/>
            <p:cNvSpPr/>
            <p:nvPr/>
          </p:nvSpPr>
          <p:spPr>
            <a:xfrm flipH="false" flipV="false" rot="0">
              <a:off x="0" y="0"/>
              <a:ext cx="699524" cy="718692"/>
            </a:xfrm>
            <a:custGeom>
              <a:avLst/>
              <a:gdLst/>
              <a:ahLst/>
              <a:cxnLst/>
              <a:rect r="r" b="b" t="t" l="l"/>
              <a:pathLst>
                <a:path h="718692" w="699524">
                  <a:moveTo>
                    <a:pt x="233301" y="699623"/>
                  </a:moveTo>
                  <a:cubicBezTo>
                    <a:pt x="269163" y="711137"/>
                    <a:pt x="309935" y="718692"/>
                    <a:pt x="349950" y="718692"/>
                  </a:cubicBezTo>
                  <a:cubicBezTo>
                    <a:pt x="389967" y="718692"/>
                    <a:pt x="428473" y="712215"/>
                    <a:pt x="463958" y="700701"/>
                  </a:cubicBezTo>
                  <a:cubicBezTo>
                    <a:pt x="464714" y="700342"/>
                    <a:pt x="465469" y="700342"/>
                    <a:pt x="466223" y="699982"/>
                  </a:cubicBezTo>
                  <a:cubicBezTo>
                    <a:pt x="599484" y="653927"/>
                    <a:pt x="697637" y="532313"/>
                    <a:pt x="699524" y="392280"/>
                  </a:cubicBezTo>
                  <a:lnTo>
                    <a:pt x="699524" y="0"/>
                  </a:lnTo>
                  <a:lnTo>
                    <a:pt x="0" y="0"/>
                  </a:lnTo>
                  <a:lnTo>
                    <a:pt x="0" y="391989"/>
                  </a:lnTo>
                  <a:cubicBezTo>
                    <a:pt x="1888" y="533032"/>
                    <a:pt x="98530" y="654647"/>
                    <a:pt x="233301" y="699623"/>
                  </a:cubicBezTo>
                  <a:close/>
                </a:path>
              </a:pathLst>
            </a:custGeom>
            <a:solidFill>
              <a:srgbClr val="FA9939"/>
            </a:solidFill>
          </p:spPr>
        </p:sp>
        <p:sp>
          <p:nvSpPr>
            <p:cNvPr name="TextBox 11" id="11"/>
            <p:cNvSpPr txBox="true"/>
            <p:nvPr/>
          </p:nvSpPr>
          <p:spPr>
            <a:xfrm>
              <a:off x="0" y="-47625"/>
              <a:ext cx="699524" cy="639317"/>
            </a:xfrm>
            <a:prstGeom prst="rect">
              <a:avLst/>
            </a:prstGeom>
          </p:spPr>
          <p:txBody>
            <a:bodyPr anchor="ctr" rtlCol="false" tIns="50800" lIns="50800" bIns="50800" rIns="50800"/>
            <a:lstStyle/>
            <a:p>
              <a:pPr algn="ctr">
                <a:lnSpc>
                  <a:spcPts val="2637"/>
                </a:lnSpc>
              </a:pPr>
            </a:p>
          </p:txBody>
        </p:sp>
      </p:grpSp>
      <p:grpSp>
        <p:nvGrpSpPr>
          <p:cNvPr name="Group 12" id="12"/>
          <p:cNvGrpSpPr>
            <a:grpSpLocks noChangeAspect="true"/>
          </p:cNvGrpSpPr>
          <p:nvPr/>
        </p:nvGrpSpPr>
        <p:grpSpPr>
          <a:xfrm rot="0">
            <a:off x="2790705" y="962556"/>
            <a:ext cx="4550137" cy="4729971"/>
            <a:chOff x="0" y="0"/>
            <a:chExt cx="6108573" cy="6350000"/>
          </a:xfrm>
        </p:grpSpPr>
        <p:sp>
          <p:nvSpPr>
            <p:cNvPr name="Freeform 13" id="1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6"/>
              <a:stretch>
                <a:fillRect l="-58397" t="0" r="-15941" b="-24176"/>
              </a:stretch>
            </a:blipFill>
          </p:spPr>
        </p:sp>
      </p:grpSp>
      <p:sp>
        <p:nvSpPr>
          <p:cNvPr name="TextBox 14" id="14"/>
          <p:cNvSpPr txBox="true"/>
          <p:nvPr/>
        </p:nvSpPr>
        <p:spPr>
          <a:xfrm rot="0">
            <a:off x="2920162" y="6166654"/>
            <a:ext cx="4223305" cy="555973"/>
          </a:xfrm>
          <a:prstGeom prst="rect">
            <a:avLst/>
          </a:prstGeom>
        </p:spPr>
        <p:txBody>
          <a:bodyPr anchor="t" rtlCol="false" tIns="0" lIns="0" bIns="0" rIns="0">
            <a:spAutoFit/>
          </a:bodyPr>
          <a:lstStyle/>
          <a:p>
            <a:pPr algn="ctr">
              <a:lnSpc>
                <a:spcPts val="4542"/>
              </a:lnSpc>
            </a:pPr>
            <a:r>
              <a:rPr lang="en-US" b="true" sz="3244">
                <a:solidFill>
                  <a:srgbClr val="FFFFFF"/>
                </a:solidFill>
                <a:latin typeface="Glacial Indifference Bold"/>
                <a:ea typeface="Glacial Indifference Bold"/>
                <a:cs typeface="Glacial Indifference Bold"/>
                <a:sym typeface="Glacial Indifference Bold"/>
              </a:rPr>
              <a:t>SOPHIA</a:t>
            </a:r>
          </a:p>
        </p:txBody>
      </p:sp>
      <p:sp>
        <p:nvSpPr>
          <p:cNvPr name="TextBox 15" id="15"/>
          <p:cNvSpPr txBox="true"/>
          <p:nvPr/>
        </p:nvSpPr>
        <p:spPr>
          <a:xfrm rot="0">
            <a:off x="3422081" y="6754633"/>
            <a:ext cx="3188752" cy="342033"/>
          </a:xfrm>
          <a:prstGeom prst="rect">
            <a:avLst/>
          </a:prstGeom>
        </p:spPr>
        <p:txBody>
          <a:bodyPr anchor="t" rtlCol="false" tIns="0" lIns="0" bIns="0" rIns="0">
            <a:spAutoFit/>
          </a:bodyPr>
          <a:lstStyle/>
          <a:p>
            <a:pPr algn="ctr">
              <a:lnSpc>
                <a:spcPts val="2838"/>
              </a:lnSpc>
            </a:pPr>
            <a:r>
              <a:rPr lang="en-US" sz="2027">
                <a:solidFill>
                  <a:srgbClr val="FFFFFF"/>
                </a:solidFill>
                <a:latin typeface="Glacial Indifference"/>
                <a:ea typeface="Glacial Indifference"/>
                <a:cs typeface="Glacial Indifference"/>
                <a:sym typeface="Glacial Indifference"/>
              </a:rPr>
              <a:t>Planning Director, 28</a:t>
            </a:r>
          </a:p>
        </p:txBody>
      </p:sp>
      <p:sp>
        <p:nvSpPr>
          <p:cNvPr name="TextBox 16" id="16"/>
          <p:cNvSpPr txBox="true"/>
          <p:nvPr/>
        </p:nvSpPr>
        <p:spPr>
          <a:xfrm rot="0">
            <a:off x="2560358" y="7220526"/>
            <a:ext cx="4942913" cy="765867"/>
          </a:xfrm>
          <a:prstGeom prst="rect">
            <a:avLst/>
          </a:prstGeom>
        </p:spPr>
        <p:txBody>
          <a:bodyPr anchor="t" rtlCol="false" tIns="0" lIns="0" bIns="0" rIns="0">
            <a:spAutoFit/>
          </a:bodyPr>
          <a:lstStyle/>
          <a:p>
            <a:pPr algn="ctr">
              <a:lnSpc>
                <a:spcPts val="2043"/>
              </a:lnSpc>
            </a:pPr>
            <a:r>
              <a:rPr lang="en-US" sz="1459">
                <a:solidFill>
                  <a:srgbClr val="FFFFFF"/>
                </a:solidFill>
                <a:latin typeface="Glacial Indifference"/>
                <a:ea typeface="Glacial Indifference"/>
                <a:cs typeface="Glacial Indifference"/>
                <a:sym typeface="Glacial Indifference"/>
              </a:rPr>
              <a:t>Sophia is a college graduate from Florida </a:t>
            </a:r>
          </a:p>
          <a:p>
            <a:pPr algn="ctr">
              <a:lnSpc>
                <a:spcPts val="2043"/>
              </a:lnSpc>
            </a:pPr>
            <a:r>
              <a:rPr lang="en-US" sz="1459">
                <a:solidFill>
                  <a:srgbClr val="FFFFFF"/>
                </a:solidFill>
                <a:latin typeface="Glacial Indifference"/>
                <a:ea typeface="Glacial Indifference"/>
                <a:cs typeface="Glacial Indifference"/>
                <a:sym typeface="Glacial Indifference"/>
              </a:rPr>
              <a:t>Cares using skincare that aligns with her values of cruelty-free and clean products </a:t>
            </a:r>
          </a:p>
        </p:txBody>
      </p:sp>
      <p:sp>
        <p:nvSpPr>
          <p:cNvPr name="TextBox 17" id="17"/>
          <p:cNvSpPr txBox="true"/>
          <p:nvPr/>
        </p:nvSpPr>
        <p:spPr>
          <a:xfrm rot="0">
            <a:off x="8789422" y="1218282"/>
            <a:ext cx="2391161"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MOTIVATIONS</a:t>
            </a:r>
          </a:p>
        </p:txBody>
      </p:sp>
      <p:sp>
        <p:nvSpPr>
          <p:cNvPr name="TextBox 18" id="18"/>
          <p:cNvSpPr txBox="true"/>
          <p:nvPr/>
        </p:nvSpPr>
        <p:spPr>
          <a:xfrm rot="0">
            <a:off x="13316413" y="1218282"/>
            <a:ext cx="2424507"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PAIN POINTS </a:t>
            </a:r>
          </a:p>
        </p:txBody>
      </p:sp>
      <p:sp>
        <p:nvSpPr>
          <p:cNvPr name="TextBox 19" id="19"/>
          <p:cNvSpPr txBox="true"/>
          <p:nvPr/>
        </p:nvSpPr>
        <p:spPr>
          <a:xfrm rot="0">
            <a:off x="8777898" y="1798668"/>
            <a:ext cx="3833227" cy="2558641"/>
          </a:xfrm>
          <a:prstGeom prst="rect">
            <a:avLst/>
          </a:prstGeom>
        </p:spPr>
        <p:txBody>
          <a:bodyPr anchor="t" rtlCol="false" tIns="0" lIns="0" bIns="0" rIns="0">
            <a:spAutoFit/>
          </a:bodyPr>
          <a:lstStyle/>
          <a:p>
            <a:pPr algn="just" marL="354313" indent="-177156" lvl="1">
              <a:lnSpc>
                <a:spcPts val="2297"/>
              </a:lnSpc>
              <a:buFont typeface="Arial"/>
              <a:buChar char="•"/>
            </a:pPr>
            <a:r>
              <a:rPr lang="en-US" sz="1641">
                <a:solidFill>
                  <a:srgbClr val="000000"/>
                </a:solidFill>
                <a:latin typeface="Glacial Indifference"/>
                <a:ea typeface="Glacial Indifference"/>
                <a:cs typeface="Glacial Indifference"/>
                <a:sym typeface="Glacial Indifference"/>
              </a:rPr>
              <a:t>She’s driven by a desire to look and feel her best at work and on weekends. </a:t>
            </a:r>
          </a:p>
          <a:p>
            <a:pPr algn="just" marL="354313" indent="-177156" lvl="1">
              <a:lnSpc>
                <a:spcPts val="2297"/>
              </a:lnSpc>
              <a:buFont typeface="Arial"/>
              <a:buChar char="•"/>
            </a:pPr>
            <a:r>
              <a:rPr lang="en-US" sz="1641">
                <a:solidFill>
                  <a:srgbClr val="000000"/>
                </a:solidFill>
                <a:latin typeface="Glacial Indifference"/>
                <a:ea typeface="Glacial Indifference"/>
                <a:cs typeface="Glacial Indifference"/>
                <a:sym typeface="Glacial Indifference"/>
              </a:rPr>
              <a:t>She loves discovering new “clean” brands through Instagram stories and peer recommendations. </a:t>
            </a:r>
          </a:p>
          <a:p>
            <a:pPr algn="just" marL="354313" indent="-177156" lvl="1">
              <a:lnSpc>
                <a:spcPts val="2297"/>
              </a:lnSpc>
              <a:buFont typeface="Arial"/>
              <a:buChar char="•"/>
            </a:pPr>
            <a:r>
              <a:rPr lang="en-US" sz="1641">
                <a:solidFill>
                  <a:srgbClr val="000000"/>
                </a:solidFill>
                <a:latin typeface="Glacial Indifference"/>
                <a:ea typeface="Glacial Indifference"/>
                <a:cs typeface="Glacial Indifference"/>
                <a:sym typeface="Glacial Indifference"/>
              </a:rPr>
              <a:t>Above all, she wants products that deliver visible results without irritating her sensitive skin.</a:t>
            </a:r>
          </a:p>
        </p:txBody>
      </p:sp>
      <p:sp>
        <p:nvSpPr>
          <p:cNvPr name="TextBox 20" id="20"/>
          <p:cNvSpPr txBox="true"/>
          <p:nvPr/>
        </p:nvSpPr>
        <p:spPr>
          <a:xfrm rot="0">
            <a:off x="8789422" y="4496764"/>
            <a:ext cx="1647274"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GOALS</a:t>
            </a:r>
          </a:p>
        </p:txBody>
      </p:sp>
      <p:sp>
        <p:nvSpPr>
          <p:cNvPr name="TextBox 21" id="21"/>
          <p:cNvSpPr txBox="true"/>
          <p:nvPr/>
        </p:nvSpPr>
        <p:spPr>
          <a:xfrm rot="0">
            <a:off x="13316413" y="4508813"/>
            <a:ext cx="2424507"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TECHNOLOGY</a:t>
            </a:r>
          </a:p>
        </p:txBody>
      </p:sp>
      <p:sp>
        <p:nvSpPr>
          <p:cNvPr name="TextBox 22" id="22"/>
          <p:cNvSpPr txBox="true"/>
          <p:nvPr/>
        </p:nvSpPr>
        <p:spPr>
          <a:xfrm rot="0">
            <a:off x="8777898" y="5143269"/>
            <a:ext cx="3844751" cy="3130141"/>
          </a:xfrm>
          <a:prstGeom prst="rect">
            <a:avLst/>
          </a:prstGeom>
        </p:spPr>
        <p:txBody>
          <a:bodyPr anchor="t" rtlCol="false" tIns="0" lIns="0" bIns="0" rIns="0">
            <a:spAutoFit/>
          </a:bodyPr>
          <a:lstStyle/>
          <a:p>
            <a:pPr algn="just" marL="354313" indent="-177156" lvl="1">
              <a:lnSpc>
                <a:spcPts val="2297"/>
              </a:lnSpc>
              <a:buFont typeface="Arial"/>
              <a:buChar char="•"/>
            </a:pPr>
            <a:r>
              <a:rPr lang="en-US" sz="1641" i="true">
                <a:solidFill>
                  <a:srgbClr val="000000"/>
                </a:solidFill>
                <a:latin typeface="Glacial Indifference Italics"/>
                <a:ea typeface="Glacial Indifference Italics"/>
                <a:cs typeface="Glacial Indifference Italics"/>
                <a:sym typeface="Glacial Indifference Italics"/>
              </a:rPr>
              <a:t>Streamline her routine </a:t>
            </a:r>
            <a:r>
              <a:rPr lang="en-US" sz="1641">
                <a:solidFill>
                  <a:srgbClr val="000000"/>
                </a:solidFill>
                <a:latin typeface="Glacial Indifference"/>
                <a:ea typeface="Glacial Indifference"/>
                <a:cs typeface="Glacial Indifference"/>
                <a:sym typeface="Glacial Indifference"/>
              </a:rPr>
              <a:t>with a 3–4 step regimen that minimizes fine lines and boosts radiance.</a:t>
            </a:r>
          </a:p>
          <a:p>
            <a:pPr algn="just" marL="354313" indent="-177156" lvl="1">
              <a:lnSpc>
                <a:spcPts val="2297"/>
              </a:lnSpc>
              <a:buFont typeface="Arial"/>
              <a:buChar char="•"/>
            </a:pPr>
            <a:r>
              <a:rPr lang="en-US" sz="1641" i="true">
                <a:solidFill>
                  <a:srgbClr val="000000"/>
                </a:solidFill>
                <a:latin typeface="Glacial Indifference Italics"/>
                <a:ea typeface="Glacial Indifference Italics"/>
                <a:cs typeface="Glacial Indifference Italics"/>
                <a:sym typeface="Glacial Indifference Italics"/>
              </a:rPr>
              <a:t>Invest wisely</a:t>
            </a:r>
            <a:r>
              <a:rPr lang="en-US" sz="1641">
                <a:solidFill>
                  <a:srgbClr val="000000"/>
                </a:solidFill>
                <a:latin typeface="Glacial Indifference"/>
                <a:ea typeface="Glacial Indifference"/>
                <a:cs typeface="Glacial Indifference"/>
                <a:sym typeface="Glacial Indifference"/>
              </a:rPr>
              <a:t> in products that offer multi-benefit formulations (hydration + anti-aging + SPF).</a:t>
            </a:r>
          </a:p>
          <a:p>
            <a:pPr algn="just" marL="354313" indent="-177156" lvl="1">
              <a:lnSpc>
                <a:spcPts val="2297"/>
              </a:lnSpc>
              <a:buFont typeface="Arial"/>
              <a:buChar char="•"/>
            </a:pPr>
            <a:r>
              <a:rPr lang="en-US" sz="1641" i="true">
                <a:solidFill>
                  <a:srgbClr val="000000"/>
                </a:solidFill>
                <a:latin typeface="Glacial Indifference Italics"/>
                <a:ea typeface="Glacial Indifference Italics"/>
                <a:cs typeface="Glacial Indifference Italics"/>
                <a:sym typeface="Glacial Indifference Italics"/>
              </a:rPr>
              <a:t>Stay on trend</a:t>
            </a:r>
            <a:r>
              <a:rPr lang="en-US" sz="1641">
                <a:solidFill>
                  <a:srgbClr val="000000"/>
                </a:solidFill>
                <a:latin typeface="Glacial Indifference"/>
                <a:ea typeface="Glacial Indifference"/>
                <a:cs typeface="Glacial Indifference"/>
                <a:sym typeface="Glacial Indifference"/>
              </a:rPr>
              <a:t> by trying the latest cruelty-free serums and sharing honest reviews with her online community.</a:t>
            </a:r>
          </a:p>
          <a:p>
            <a:pPr algn="just">
              <a:lnSpc>
                <a:spcPts val="2297"/>
              </a:lnSpc>
            </a:pPr>
          </a:p>
          <a:p>
            <a:pPr algn="just">
              <a:lnSpc>
                <a:spcPts val="2297"/>
              </a:lnSpc>
            </a:pPr>
          </a:p>
        </p:txBody>
      </p:sp>
      <p:sp>
        <p:nvSpPr>
          <p:cNvPr name="TextBox 23" id="23"/>
          <p:cNvSpPr txBox="true"/>
          <p:nvPr/>
        </p:nvSpPr>
        <p:spPr>
          <a:xfrm rot="0">
            <a:off x="13316413" y="5064206"/>
            <a:ext cx="2424507"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SMART PHONE USER </a:t>
            </a:r>
          </a:p>
        </p:txBody>
      </p:sp>
      <p:sp>
        <p:nvSpPr>
          <p:cNvPr name="TextBox 24" id="24"/>
          <p:cNvSpPr txBox="true"/>
          <p:nvPr/>
        </p:nvSpPr>
        <p:spPr>
          <a:xfrm rot="0">
            <a:off x="13316413" y="5795894"/>
            <a:ext cx="1212254"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SOFTWARE</a:t>
            </a:r>
          </a:p>
        </p:txBody>
      </p:sp>
      <p:sp>
        <p:nvSpPr>
          <p:cNvPr name="TextBox 25" id="25"/>
          <p:cNvSpPr txBox="true"/>
          <p:nvPr/>
        </p:nvSpPr>
        <p:spPr>
          <a:xfrm rot="0">
            <a:off x="13316413" y="6525367"/>
            <a:ext cx="1212254"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INTERNET</a:t>
            </a:r>
          </a:p>
        </p:txBody>
      </p:sp>
      <p:grpSp>
        <p:nvGrpSpPr>
          <p:cNvPr name="Group 26" id="26"/>
          <p:cNvGrpSpPr/>
          <p:nvPr/>
        </p:nvGrpSpPr>
        <p:grpSpPr>
          <a:xfrm rot="0">
            <a:off x="8789422" y="8246615"/>
            <a:ext cx="2444115" cy="726524"/>
            <a:chOff x="0" y="0"/>
            <a:chExt cx="599718" cy="178269"/>
          </a:xfrm>
        </p:grpSpPr>
        <p:sp>
          <p:nvSpPr>
            <p:cNvPr name="Freeform 27" id="27"/>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28" id="28"/>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grpSp>
        <p:nvGrpSpPr>
          <p:cNvPr name="Group 29" id="29"/>
          <p:cNvGrpSpPr/>
          <p:nvPr/>
        </p:nvGrpSpPr>
        <p:grpSpPr>
          <a:xfrm rot="0">
            <a:off x="11400591" y="8246615"/>
            <a:ext cx="2444115" cy="726524"/>
            <a:chOff x="0" y="0"/>
            <a:chExt cx="599718" cy="178269"/>
          </a:xfrm>
        </p:grpSpPr>
        <p:sp>
          <p:nvSpPr>
            <p:cNvPr name="Freeform 30" id="30"/>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31" id="31"/>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grpSp>
        <p:nvGrpSpPr>
          <p:cNvPr name="Group 32" id="32"/>
          <p:cNvGrpSpPr/>
          <p:nvPr/>
        </p:nvGrpSpPr>
        <p:grpSpPr>
          <a:xfrm rot="0">
            <a:off x="14007183" y="8236655"/>
            <a:ext cx="2444115" cy="726524"/>
            <a:chOff x="0" y="0"/>
            <a:chExt cx="599718" cy="178269"/>
          </a:xfrm>
        </p:grpSpPr>
        <p:sp>
          <p:nvSpPr>
            <p:cNvPr name="Freeform 33" id="33"/>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34" id="34"/>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sp>
        <p:nvSpPr>
          <p:cNvPr name="TextBox 35" id="35"/>
          <p:cNvSpPr txBox="true"/>
          <p:nvPr/>
        </p:nvSpPr>
        <p:spPr>
          <a:xfrm rot="0">
            <a:off x="9055239" y="8436656"/>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LOYAL</a:t>
            </a:r>
          </a:p>
        </p:txBody>
      </p:sp>
      <p:sp>
        <p:nvSpPr>
          <p:cNvPr name="TextBox 36" id="36"/>
          <p:cNvSpPr txBox="true"/>
          <p:nvPr/>
        </p:nvSpPr>
        <p:spPr>
          <a:xfrm rot="0">
            <a:off x="11711314" y="8434486"/>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INTUITION</a:t>
            </a:r>
          </a:p>
        </p:txBody>
      </p:sp>
      <p:sp>
        <p:nvSpPr>
          <p:cNvPr name="TextBox 37" id="37"/>
          <p:cNvSpPr txBox="true"/>
          <p:nvPr/>
        </p:nvSpPr>
        <p:spPr>
          <a:xfrm rot="0">
            <a:off x="14273000" y="8428591"/>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SMART</a:t>
            </a:r>
          </a:p>
        </p:txBody>
      </p:sp>
      <p:sp>
        <p:nvSpPr>
          <p:cNvPr name="TextBox 38" id="38"/>
          <p:cNvSpPr txBox="true"/>
          <p:nvPr/>
        </p:nvSpPr>
        <p:spPr>
          <a:xfrm rot="0">
            <a:off x="13316413" y="1760568"/>
            <a:ext cx="2967632" cy="1928546"/>
          </a:xfrm>
          <a:prstGeom prst="rect">
            <a:avLst/>
          </a:prstGeom>
        </p:spPr>
        <p:txBody>
          <a:bodyPr anchor="t" rtlCol="false" tIns="0" lIns="0" bIns="0" rIns="0">
            <a:spAutoFit/>
          </a:bodyPr>
          <a:lstStyle/>
          <a:p>
            <a:pPr algn="l" marL="354077" indent="-177038" lvl="1">
              <a:lnSpc>
                <a:spcPts val="2607"/>
              </a:lnSpc>
              <a:buFont typeface="Arial"/>
              <a:buChar char="•"/>
            </a:pPr>
            <a:r>
              <a:rPr lang="en-US" sz="1640">
                <a:solidFill>
                  <a:srgbClr val="000000"/>
                </a:solidFill>
                <a:latin typeface="Glacial Indifference"/>
                <a:ea typeface="Glacial Indifference"/>
                <a:cs typeface="Glacial Indifference"/>
                <a:sym typeface="Glacial Indifference"/>
              </a:rPr>
              <a:t>Struggles to find the right products that are truly clean.</a:t>
            </a:r>
          </a:p>
          <a:p>
            <a:pPr algn="l" marL="354077" indent="-177038" lvl="1">
              <a:lnSpc>
                <a:spcPts val="2607"/>
              </a:lnSpc>
              <a:buFont typeface="Arial"/>
              <a:buChar char="•"/>
            </a:pPr>
            <a:r>
              <a:rPr lang="en-US" sz="1640">
                <a:solidFill>
                  <a:srgbClr val="000000"/>
                </a:solidFill>
                <a:latin typeface="Glacial Indifference"/>
                <a:ea typeface="Glacial Indifference"/>
                <a:cs typeface="Glacial Indifference"/>
                <a:sym typeface="Glacial Indifference"/>
              </a:rPr>
              <a:t>Feels pressured to stay on trend, but needs simplicity. </a:t>
            </a:r>
          </a:p>
          <a:p>
            <a:pPr algn="l" marL="354077" indent="-177038" lvl="1">
              <a:lnSpc>
                <a:spcPts val="2607"/>
              </a:lnSpc>
              <a:buFont typeface="Arial"/>
              <a:buChar char="•"/>
            </a:pPr>
            <a:r>
              <a:rPr lang="en-US" sz="1640">
                <a:solidFill>
                  <a:srgbClr val="000000"/>
                </a:solidFill>
                <a:latin typeface="Glacial Indifference"/>
                <a:ea typeface="Glacial Indifference"/>
                <a:cs typeface="Glacial Indifference"/>
                <a:sym typeface="Glacial Indifference"/>
              </a:rPr>
              <a:t>Feels overwhelmed by product overload. </a:t>
            </a:r>
          </a:p>
        </p:txBody>
      </p:sp>
      <p:sp>
        <p:nvSpPr>
          <p:cNvPr name="TextBox 39" id="3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pic>
        <p:nvPicPr>
          <p:cNvPr name="Picture 3" id="3"/>
          <p:cNvPicPr>
            <a:picLocks noChangeAspect="true"/>
          </p:cNvPicPr>
          <p:nvPr/>
        </p:nvPicPr>
        <p:blipFill>
          <a:blip r:embed="rId3"/>
          <a:stretch>
            <a:fillRect/>
          </a:stretch>
        </p:blipFill>
        <p:spPr>
          <a:xfrm rot="0">
            <a:off x="13010125" y="4803103"/>
            <a:ext cx="3561158" cy="801260"/>
          </a:xfrm>
          <a:prstGeom prst="rect">
            <a:avLst/>
          </a:prstGeom>
        </p:spPr>
      </p:pic>
      <p:pic>
        <p:nvPicPr>
          <p:cNvPr name="Picture 4" id="4"/>
          <p:cNvPicPr>
            <a:picLocks noChangeAspect="true"/>
          </p:cNvPicPr>
          <p:nvPr/>
        </p:nvPicPr>
        <p:blipFill>
          <a:blip r:embed="rId4"/>
          <a:stretch>
            <a:fillRect/>
          </a:stretch>
        </p:blipFill>
        <p:spPr>
          <a:xfrm rot="0">
            <a:off x="13010125" y="5534791"/>
            <a:ext cx="3561158" cy="801260"/>
          </a:xfrm>
          <a:prstGeom prst="rect">
            <a:avLst/>
          </a:prstGeom>
        </p:spPr>
      </p:pic>
      <p:pic>
        <p:nvPicPr>
          <p:cNvPr name="Picture 5" id="5"/>
          <p:cNvPicPr>
            <a:picLocks noChangeAspect="true"/>
          </p:cNvPicPr>
          <p:nvPr/>
        </p:nvPicPr>
        <p:blipFill>
          <a:blip r:embed="rId5"/>
          <a:stretch>
            <a:fillRect/>
          </a:stretch>
        </p:blipFill>
        <p:spPr>
          <a:xfrm rot="0">
            <a:off x="13010125" y="6264264"/>
            <a:ext cx="3561158" cy="801260"/>
          </a:xfrm>
          <a:prstGeom prst="rect">
            <a:avLst/>
          </a:prstGeom>
        </p:spPr>
      </p:pic>
      <p:grpSp>
        <p:nvGrpSpPr>
          <p:cNvPr name="Group 6" id="6"/>
          <p:cNvGrpSpPr/>
          <p:nvPr/>
        </p:nvGrpSpPr>
        <p:grpSpPr>
          <a:xfrm rot="0">
            <a:off x="1366838" y="509588"/>
            <a:ext cx="7029807" cy="8748712"/>
            <a:chOff x="0" y="0"/>
            <a:chExt cx="2282659" cy="2840808"/>
          </a:xfrm>
        </p:grpSpPr>
        <p:sp>
          <p:nvSpPr>
            <p:cNvPr name="Freeform 7" id="7"/>
            <p:cNvSpPr/>
            <p:nvPr/>
          </p:nvSpPr>
          <p:spPr>
            <a:xfrm flipH="false" flipV="false" rot="0">
              <a:off x="0" y="0"/>
              <a:ext cx="2282659" cy="2840808"/>
            </a:xfrm>
            <a:custGeom>
              <a:avLst/>
              <a:gdLst/>
              <a:ahLst/>
              <a:cxnLst/>
              <a:rect r="r" b="b" t="t" l="l"/>
              <a:pathLst>
                <a:path h="2840808" w="2282659">
                  <a:moveTo>
                    <a:pt x="0" y="0"/>
                  </a:moveTo>
                  <a:lnTo>
                    <a:pt x="2282659" y="0"/>
                  </a:lnTo>
                  <a:lnTo>
                    <a:pt x="2282659" y="2840808"/>
                  </a:lnTo>
                  <a:lnTo>
                    <a:pt x="0" y="2840808"/>
                  </a:lnTo>
                  <a:close/>
                </a:path>
              </a:pathLst>
            </a:custGeom>
            <a:solidFill>
              <a:srgbClr val="045174"/>
            </a:solidFill>
          </p:spPr>
        </p:sp>
        <p:sp>
          <p:nvSpPr>
            <p:cNvPr name="TextBox 8" id="8"/>
            <p:cNvSpPr txBox="true"/>
            <p:nvPr/>
          </p:nvSpPr>
          <p:spPr>
            <a:xfrm>
              <a:off x="0" y="-38100"/>
              <a:ext cx="2282659" cy="287890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946641" y="6209897"/>
            <a:ext cx="4223305" cy="555973"/>
          </a:xfrm>
          <a:prstGeom prst="rect">
            <a:avLst/>
          </a:prstGeom>
        </p:spPr>
        <p:txBody>
          <a:bodyPr anchor="t" rtlCol="false" tIns="0" lIns="0" bIns="0" rIns="0">
            <a:spAutoFit/>
          </a:bodyPr>
          <a:lstStyle/>
          <a:p>
            <a:pPr algn="ctr">
              <a:lnSpc>
                <a:spcPts val="4542"/>
              </a:lnSpc>
            </a:pPr>
            <a:r>
              <a:rPr lang="en-US" b="true" sz="3244">
                <a:solidFill>
                  <a:srgbClr val="FFFFFF"/>
                </a:solidFill>
                <a:latin typeface="Glacial Indifference Bold"/>
                <a:ea typeface="Glacial Indifference Bold"/>
                <a:cs typeface="Glacial Indifference Bold"/>
                <a:sym typeface="Glacial Indifference Bold"/>
              </a:rPr>
              <a:t>JADE</a:t>
            </a:r>
          </a:p>
        </p:txBody>
      </p:sp>
      <p:sp>
        <p:nvSpPr>
          <p:cNvPr name="TextBox 10" id="10"/>
          <p:cNvSpPr txBox="true"/>
          <p:nvPr/>
        </p:nvSpPr>
        <p:spPr>
          <a:xfrm rot="0">
            <a:off x="3448561" y="6797876"/>
            <a:ext cx="3188752" cy="697365"/>
          </a:xfrm>
          <a:prstGeom prst="rect">
            <a:avLst/>
          </a:prstGeom>
        </p:spPr>
        <p:txBody>
          <a:bodyPr anchor="t" rtlCol="false" tIns="0" lIns="0" bIns="0" rIns="0">
            <a:spAutoFit/>
          </a:bodyPr>
          <a:lstStyle/>
          <a:p>
            <a:pPr algn="ctr">
              <a:lnSpc>
                <a:spcPts val="2838"/>
              </a:lnSpc>
            </a:pPr>
            <a:r>
              <a:rPr lang="en-US" sz="2027">
                <a:solidFill>
                  <a:srgbClr val="FFFFFF"/>
                </a:solidFill>
                <a:latin typeface="Glacial Indifference"/>
                <a:ea typeface="Glacial Indifference"/>
                <a:cs typeface="Glacial Indifference"/>
                <a:sym typeface="Glacial Indifference"/>
              </a:rPr>
              <a:t>Social Media</a:t>
            </a:r>
          </a:p>
          <a:p>
            <a:pPr algn="ctr">
              <a:lnSpc>
                <a:spcPts val="2838"/>
              </a:lnSpc>
            </a:pPr>
            <a:r>
              <a:rPr lang="en-US" sz="2027">
                <a:solidFill>
                  <a:srgbClr val="FFFFFF"/>
                </a:solidFill>
                <a:latin typeface="Glacial Indifference"/>
                <a:ea typeface="Glacial Indifference"/>
                <a:cs typeface="Glacial Indifference"/>
                <a:sym typeface="Glacial Indifference"/>
              </a:rPr>
              <a:t>Coordinator, 22</a:t>
            </a:r>
          </a:p>
        </p:txBody>
      </p:sp>
      <p:sp>
        <p:nvSpPr>
          <p:cNvPr name="TextBox 11" id="11"/>
          <p:cNvSpPr txBox="true"/>
          <p:nvPr/>
        </p:nvSpPr>
        <p:spPr>
          <a:xfrm rot="0">
            <a:off x="2586838" y="7619153"/>
            <a:ext cx="4942913" cy="255967"/>
          </a:xfrm>
          <a:prstGeom prst="rect">
            <a:avLst/>
          </a:prstGeom>
        </p:spPr>
        <p:txBody>
          <a:bodyPr anchor="t" rtlCol="false" tIns="0" lIns="0" bIns="0" rIns="0">
            <a:spAutoFit/>
          </a:bodyPr>
          <a:lstStyle/>
          <a:p>
            <a:pPr algn="ctr">
              <a:lnSpc>
                <a:spcPts val="2043"/>
              </a:lnSpc>
            </a:pPr>
            <a:r>
              <a:rPr lang="en-US" sz="1459">
                <a:solidFill>
                  <a:srgbClr val="FFFFFF"/>
                </a:solidFill>
                <a:latin typeface="Glacial Indifference"/>
                <a:ea typeface="Glacial Indifference"/>
                <a:cs typeface="Glacial Indifference"/>
                <a:sym typeface="Glacial Indifference"/>
              </a:rPr>
              <a:t>A college junior who devours TikTok beauty hacks.</a:t>
            </a:r>
          </a:p>
        </p:txBody>
      </p:sp>
      <p:grpSp>
        <p:nvGrpSpPr>
          <p:cNvPr name="Group 12" id="12"/>
          <p:cNvGrpSpPr/>
          <p:nvPr/>
        </p:nvGrpSpPr>
        <p:grpSpPr>
          <a:xfrm rot="0">
            <a:off x="8789422" y="8246615"/>
            <a:ext cx="2444115" cy="726524"/>
            <a:chOff x="0" y="0"/>
            <a:chExt cx="599718" cy="178269"/>
          </a:xfrm>
        </p:grpSpPr>
        <p:sp>
          <p:nvSpPr>
            <p:cNvPr name="Freeform 13" id="13"/>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14" id="14"/>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11400591" y="8246615"/>
            <a:ext cx="2444115" cy="726524"/>
            <a:chOff x="0" y="0"/>
            <a:chExt cx="599718" cy="178269"/>
          </a:xfrm>
        </p:grpSpPr>
        <p:sp>
          <p:nvSpPr>
            <p:cNvPr name="Freeform 16" id="16"/>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17" id="17"/>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4007183" y="8236655"/>
            <a:ext cx="2444115" cy="726524"/>
            <a:chOff x="0" y="0"/>
            <a:chExt cx="599718" cy="178269"/>
          </a:xfrm>
        </p:grpSpPr>
        <p:sp>
          <p:nvSpPr>
            <p:cNvPr name="Freeform 19" id="19"/>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20" id="20"/>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sp>
        <p:nvSpPr>
          <p:cNvPr name="TextBox 21" id="21"/>
          <p:cNvSpPr txBox="true"/>
          <p:nvPr/>
        </p:nvSpPr>
        <p:spPr>
          <a:xfrm rot="0">
            <a:off x="8889526" y="1259652"/>
            <a:ext cx="2391161"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MOTIVATIONS</a:t>
            </a:r>
          </a:p>
        </p:txBody>
      </p:sp>
      <p:sp>
        <p:nvSpPr>
          <p:cNvPr name="TextBox 22" id="22"/>
          <p:cNvSpPr txBox="true"/>
          <p:nvPr/>
        </p:nvSpPr>
        <p:spPr>
          <a:xfrm rot="0">
            <a:off x="13306888" y="1268662"/>
            <a:ext cx="2424507"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PAIN POINTS </a:t>
            </a:r>
          </a:p>
        </p:txBody>
      </p:sp>
      <p:sp>
        <p:nvSpPr>
          <p:cNvPr name="TextBox 23" id="23"/>
          <p:cNvSpPr txBox="true"/>
          <p:nvPr/>
        </p:nvSpPr>
        <p:spPr>
          <a:xfrm rot="0">
            <a:off x="8899051" y="1773363"/>
            <a:ext cx="3406177" cy="2558669"/>
          </a:xfrm>
          <a:prstGeom prst="rect">
            <a:avLst/>
          </a:prstGeom>
        </p:spPr>
        <p:txBody>
          <a:bodyPr anchor="t" rtlCol="false" tIns="0" lIns="0" bIns="0" rIns="0">
            <a:spAutoFit/>
          </a:bodyPr>
          <a:lstStyle/>
          <a:p>
            <a:pPr algn="just" marL="354075" indent="-177037" lvl="1">
              <a:lnSpc>
                <a:spcPts val="2295"/>
              </a:lnSpc>
              <a:buFont typeface="Arial"/>
              <a:buChar char="•"/>
            </a:pPr>
            <a:r>
              <a:rPr lang="en-US" sz="1639">
                <a:solidFill>
                  <a:srgbClr val="000000"/>
                </a:solidFill>
                <a:latin typeface="Glacial Indifference"/>
                <a:ea typeface="Glacial Indifference"/>
                <a:cs typeface="Glacial Indifference"/>
                <a:sym typeface="Glacial Indifference"/>
              </a:rPr>
              <a:t>Craves quick “glow-up” wins she can share in Stories. </a:t>
            </a:r>
          </a:p>
          <a:p>
            <a:pPr algn="just" marL="354075" indent="-177037" lvl="1">
              <a:lnSpc>
                <a:spcPts val="2295"/>
              </a:lnSpc>
              <a:buFont typeface="Arial"/>
              <a:buChar char="•"/>
            </a:pPr>
            <a:r>
              <a:rPr lang="en-US" sz="1639">
                <a:solidFill>
                  <a:srgbClr val="000000"/>
                </a:solidFill>
                <a:latin typeface="Glacial Indifference"/>
                <a:ea typeface="Glacial Indifference"/>
                <a:cs typeface="Glacial Indifference"/>
                <a:sym typeface="Glacial Indifference"/>
              </a:rPr>
              <a:t>She loves influencer-driven, viral “dupes” that promise luxe results on a budget. </a:t>
            </a:r>
          </a:p>
          <a:p>
            <a:pPr algn="just" marL="354075" indent="-177037" lvl="1">
              <a:lnSpc>
                <a:spcPts val="2295"/>
              </a:lnSpc>
              <a:buFont typeface="Arial"/>
              <a:buChar char="•"/>
            </a:pPr>
            <a:r>
              <a:rPr lang="en-US" sz="1639">
                <a:solidFill>
                  <a:srgbClr val="000000"/>
                </a:solidFill>
                <a:latin typeface="Glacial Indifference"/>
                <a:ea typeface="Glacial Indifference"/>
                <a:cs typeface="Glacial Indifference"/>
                <a:sym typeface="Glacial Indifference"/>
              </a:rPr>
              <a:t>Always seeks products with clean labels and peel-off packaging for the ‘unboxing’ moment.</a:t>
            </a:r>
          </a:p>
          <a:p>
            <a:pPr algn="just">
              <a:lnSpc>
                <a:spcPts val="2295"/>
              </a:lnSpc>
            </a:pPr>
          </a:p>
        </p:txBody>
      </p:sp>
      <p:sp>
        <p:nvSpPr>
          <p:cNvPr name="TextBox 24" id="24"/>
          <p:cNvSpPr txBox="true"/>
          <p:nvPr/>
        </p:nvSpPr>
        <p:spPr>
          <a:xfrm rot="0">
            <a:off x="8889526" y="4208207"/>
            <a:ext cx="1647274"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GOALS</a:t>
            </a:r>
          </a:p>
        </p:txBody>
      </p:sp>
      <p:sp>
        <p:nvSpPr>
          <p:cNvPr name="TextBox 25" id="25"/>
          <p:cNvSpPr txBox="true"/>
          <p:nvPr/>
        </p:nvSpPr>
        <p:spPr>
          <a:xfrm rot="0">
            <a:off x="13306888" y="4208207"/>
            <a:ext cx="2424507"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TECHNOLOGY</a:t>
            </a:r>
          </a:p>
        </p:txBody>
      </p:sp>
      <p:sp>
        <p:nvSpPr>
          <p:cNvPr name="TextBox 26" id="26"/>
          <p:cNvSpPr txBox="true"/>
          <p:nvPr/>
        </p:nvSpPr>
        <p:spPr>
          <a:xfrm rot="0">
            <a:off x="8889526" y="4714395"/>
            <a:ext cx="3240464" cy="3415919"/>
          </a:xfrm>
          <a:prstGeom prst="rect">
            <a:avLst/>
          </a:prstGeom>
        </p:spPr>
        <p:txBody>
          <a:bodyPr anchor="t" rtlCol="false" tIns="0" lIns="0" bIns="0" rIns="0">
            <a:spAutoFit/>
          </a:bodyPr>
          <a:lstStyle/>
          <a:p>
            <a:pPr algn="just" marL="354075" indent="-177037" lvl="1">
              <a:lnSpc>
                <a:spcPts val="2295"/>
              </a:lnSpc>
              <a:buFont typeface="Arial"/>
              <a:buChar char="•"/>
            </a:pPr>
            <a:r>
              <a:rPr lang="en-US" sz="1639" i="true">
                <a:solidFill>
                  <a:srgbClr val="000000"/>
                </a:solidFill>
                <a:latin typeface="Glacial Indifference Italics"/>
                <a:ea typeface="Glacial Indifference Italics"/>
                <a:cs typeface="Glacial Indifference Italics"/>
                <a:sym typeface="Glacial Indifference Italics"/>
              </a:rPr>
              <a:t>Build her collection </a:t>
            </a:r>
            <a:r>
              <a:rPr lang="en-US" sz="1639">
                <a:solidFill>
                  <a:srgbClr val="000000"/>
                </a:solidFill>
                <a:latin typeface="Glacial Indifference"/>
                <a:ea typeface="Glacial Indifference"/>
                <a:cs typeface="Glacial Indifference"/>
                <a:sym typeface="Glacial Indifference"/>
              </a:rPr>
              <a:t>of “Build her collection of “Instagrammable” skincare under $30.</a:t>
            </a:r>
          </a:p>
          <a:p>
            <a:pPr algn="just" marL="354075" indent="-177037" lvl="1">
              <a:lnSpc>
                <a:spcPts val="2295"/>
              </a:lnSpc>
              <a:buFont typeface="Arial"/>
              <a:buChar char="•"/>
            </a:pPr>
            <a:r>
              <a:rPr lang="en-US" sz="1639" i="true">
                <a:solidFill>
                  <a:srgbClr val="000000"/>
                </a:solidFill>
                <a:latin typeface="Glacial Indifference Italics"/>
                <a:ea typeface="Glacial Indifference Italics"/>
                <a:cs typeface="Glacial Indifference Italics"/>
                <a:sym typeface="Glacial Indifference Italics"/>
              </a:rPr>
              <a:t>Test &amp; review</a:t>
            </a:r>
            <a:r>
              <a:rPr lang="en-US" sz="1639">
                <a:solidFill>
                  <a:srgbClr val="000000"/>
                </a:solidFill>
                <a:latin typeface="Glacial Indifference"/>
                <a:ea typeface="Glacial Indifference"/>
                <a:cs typeface="Glacial Indifference"/>
                <a:sym typeface="Glacial Indifference"/>
              </a:rPr>
              <a:t> 2–3 new launches each month.</a:t>
            </a:r>
          </a:p>
          <a:p>
            <a:pPr algn="just" marL="354075" indent="-177037" lvl="1">
              <a:lnSpc>
                <a:spcPts val="2295"/>
              </a:lnSpc>
              <a:buFont typeface="Arial"/>
              <a:buChar char="•"/>
            </a:pPr>
            <a:r>
              <a:rPr lang="en-US" sz="1639" i="true">
                <a:solidFill>
                  <a:srgbClr val="000000"/>
                </a:solidFill>
                <a:latin typeface="Glacial Indifference Italics"/>
                <a:ea typeface="Glacial Indifference Italics"/>
                <a:cs typeface="Glacial Indifference Italics"/>
                <a:sym typeface="Glacial Indifference Italics"/>
              </a:rPr>
              <a:t>Grow her following</a:t>
            </a:r>
            <a:r>
              <a:rPr lang="en-US" sz="1639">
                <a:solidFill>
                  <a:srgbClr val="000000"/>
                </a:solidFill>
                <a:latin typeface="Glacial Indifference"/>
                <a:ea typeface="Glacial Indifference"/>
                <a:cs typeface="Glacial Indifference"/>
                <a:sym typeface="Glacial Indifference"/>
              </a:rPr>
              <a:t> by posting honest mini-reviews.</a:t>
            </a:r>
          </a:p>
          <a:p>
            <a:pPr algn="just" marL="354075" indent="-177037" lvl="1">
              <a:lnSpc>
                <a:spcPts val="2295"/>
              </a:lnSpc>
              <a:buFont typeface="Arial"/>
              <a:buChar char="•"/>
            </a:pPr>
            <a:r>
              <a:rPr lang="en-US" sz="1639">
                <a:solidFill>
                  <a:srgbClr val="000000"/>
                </a:solidFill>
                <a:latin typeface="Glacial Indifference"/>
                <a:ea typeface="Glacial Indifference"/>
                <a:cs typeface="Glacial Indifference"/>
                <a:sym typeface="Glacial Indifference"/>
              </a:rPr>
              <a:t>Find cruelty-free favorites she can repurchase on a budget.</a:t>
            </a:r>
          </a:p>
          <a:p>
            <a:pPr algn="just">
              <a:lnSpc>
                <a:spcPts val="2295"/>
              </a:lnSpc>
            </a:pPr>
          </a:p>
          <a:p>
            <a:pPr algn="just">
              <a:lnSpc>
                <a:spcPts val="2295"/>
              </a:lnSpc>
            </a:pPr>
          </a:p>
          <a:p>
            <a:pPr algn="just">
              <a:lnSpc>
                <a:spcPts val="2295"/>
              </a:lnSpc>
            </a:pPr>
          </a:p>
        </p:txBody>
      </p:sp>
      <p:sp>
        <p:nvSpPr>
          <p:cNvPr name="TextBox 27" id="27"/>
          <p:cNvSpPr txBox="true"/>
          <p:nvPr/>
        </p:nvSpPr>
        <p:spPr>
          <a:xfrm rot="0">
            <a:off x="13306888" y="4777311"/>
            <a:ext cx="2424507"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SMART PHONE USER </a:t>
            </a:r>
          </a:p>
        </p:txBody>
      </p:sp>
      <p:sp>
        <p:nvSpPr>
          <p:cNvPr name="TextBox 28" id="28"/>
          <p:cNvSpPr txBox="true"/>
          <p:nvPr/>
        </p:nvSpPr>
        <p:spPr>
          <a:xfrm rot="0">
            <a:off x="13306888" y="5508999"/>
            <a:ext cx="1212254"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SOFTWARE</a:t>
            </a:r>
          </a:p>
        </p:txBody>
      </p:sp>
      <p:sp>
        <p:nvSpPr>
          <p:cNvPr name="TextBox 29" id="29"/>
          <p:cNvSpPr txBox="true"/>
          <p:nvPr/>
        </p:nvSpPr>
        <p:spPr>
          <a:xfrm rot="0">
            <a:off x="13306888" y="6238472"/>
            <a:ext cx="1212254"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INTERNET</a:t>
            </a:r>
          </a:p>
        </p:txBody>
      </p:sp>
      <p:sp>
        <p:nvSpPr>
          <p:cNvPr name="TextBox 30" id="30"/>
          <p:cNvSpPr txBox="true"/>
          <p:nvPr/>
        </p:nvSpPr>
        <p:spPr>
          <a:xfrm rot="0">
            <a:off x="9055239" y="8436656"/>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FUN</a:t>
            </a:r>
          </a:p>
        </p:txBody>
      </p:sp>
      <p:sp>
        <p:nvSpPr>
          <p:cNvPr name="TextBox 31" id="31"/>
          <p:cNvSpPr txBox="true"/>
          <p:nvPr/>
        </p:nvSpPr>
        <p:spPr>
          <a:xfrm rot="0">
            <a:off x="11711314" y="8434486"/>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OUTGOING</a:t>
            </a:r>
          </a:p>
        </p:txBody>
      </p:sp>
      <p:sp>
        <p:nvSpPr>
          <p:cNvPr name="TextBox 32" id="32"/>
          <p:cNvSpPr txBox="true"/>
          <p:nvPr/>
        </p:nvSpPr>
        <p:spPr>
          <a:xfrm rot="0">
            <a:off x="14273000" y="8428591"/>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HAPPY </a:t>
            </a:r>
          </a:p>
        </p:txBody>
      </p:sp>
      <p:sp>
        <p:nvSpPr>
          <p:cNvPr name="TextBox 33" id="33"/>
          <p:cNvSpPr txBox="true"/>
          <p:nvPr/>
        </p:nvSpPr>
        <p:spPr>
          <a:xfrm rot="0">
            <a:off x="13218499" y="1773363"/>
            <a:ext cx="3144410" cy="1701419"/>
          </a:xfrm>
          <a:prstGeom prst="rect">
            <a:avLst/>
          </a:prstGeom>
        </p:spPr>
        <p:txBody>
          <a:bodyPr anchor="t" rtlCol="false" tIns="0" lIns="0" bIns="0" rIns="0">
            <a:spAutoFit/>
          </a:bodyPr>
          <a:lstStyle/>
          <a:p>
            <a:pPr algn="l" marL="354077" indent="-177038" lvl="1">
              <a:lnSpc>
                <a:spcPts val="2296"/>
              </a:lnSpc>
              <a:buFont typeface="Arial"/>
              <a:buChar char="•"/>
            </a:pPr>
            <a:r>
              <a:rPr lang="en-US" sz="1640">
                <a:solidFill>
                  <a:srgbClr val="000000"/>
                </a:solidFill>
                <a:latin typeface="Glacial Indifference"/>
                <a:ea typeface="Glacial Indifference"/>
                <a:cs typeface="Glacial Indifference"/>
                <a:sym typeface="Glacial Indifference"/>
              </a:rPr>
              <a:t>There are too many launches, not enough clarity.</a:t>
            </a:r>
          </a:p>
          <a:p>
            <a:pPr algn="l" marL="354077" indent="-177038" lvl="1">
              <a:lnSpc>
                <a:spcPts val="2296"/>
              </a:lnSpc>
              <a:buFont typeface="Arial"/>
              <a:buChar char="•"/>
            </a:pPr>
            <a:r>
              <a:rPr lang="en-US" sz="1640">
                <a:solidFill>
                  <a:srgbClr val="000000"/>
                </a:solidFill>
                <a:latin typeface="Glacial Indifference"/>
                <a:ea typeface="Glacial Indifference"/>
                <a:cs typeface="Glacial Indifference"/>
                <a:sym typeface="Glacial Indifference"/>
              </a:rPr>
              <a:t>Pressure to keep up with trends. </a:t>
            </a:r>
          </a:p>
          <a:p>
            <a:pPr algn="l" marL="354077" indent="-177038" lvl="1">
              <a:lnSpc>
                <a:spcPts val="2296"/>
              </a:lnSpc>
              <a:buFont typeface="Arial"/>
              <a:buChar char="•"/>
            </a:pPr>
            <a:r>
              <a:rPr lang="en-US" sz="1640">
                <a:solidFill>
                  <a:srgbClr val="000000"/>
                </a:solidFill>
                <a:latin typeface="Glacial Indifference"/>
                <a:ea typeface="Glacial Indifference"/>
                <a:cs typeface="Glacial Indifference"/>
                <a:sym typeface="Glacial Indifference"/>
              </a:rPr>
              <a:t>Doesn’t know how to build on a routine. </a:t>
            </a:r>
          </a:p>
        </p:txBody>
      </p:sp>
      <p:grpSp>
        <p:nvGrpSpPr>
          <p:cNvPr name="Group 34" id="34"/>
          <p:cNvGrpSpPr/>
          <p:nvPr/>
        </p:nvGrpSpPr>
        <p:grpSpPr>
          <a:xfrm rot="0">
            <a:off x="2586838" y="865230"/>
            <a:ext cx="4958270" cy="5093970"/>
            <a:chOff x="0" y="0"/>
            <a:chExt cx="699524" cy="718669"/>
          </a:xfrm>
        </p:grpSpPr>
        <p:sp>
          <p:nvSpPr>
            <p:cNvPr name="Freeform 35" id="35"/>
            <p:cNvSpPr/>
            <p:nvPr/>
          </p:nvSpPr>
          <p:spPr>
            <a:xfrm flipH="false" flipV="false" rot="0">
              <a:off x="0" y="0"/>
              <a:ext cx="699524" cy="718669"/>
            </a:xfrm>
            <a:custGeom>
              <a:avLst/>
              <a:gdLst/>
              <a:ahLst/>
              <a:cxnLst/>
              <a:rect r="r" b="b" t="t" l="l"/>
              <a:pathLst>
                <a:path h="718669" w="699524">
                  <a:moveTo>
                    <a:pt x="233301" y="699600"/>
                  </a:moveTo>
                  <a:cubicBezTo>
                    <a:pt x="269163" y="711114"/>
                    <a:pt x="309935" y="718669"/>
                    <a:pt x="349950" y="718669"/>
                  </a:cubicBezTo>
                  <a:cubicBezTo>
                    <a:pt x="389967" y="718669"/>
                    <a:pt x="428473" y="712192"/>
                    <a:pt x="463958" y="700678"/>
                  </a:cubicBezTo>
                  <a:cubicBezTo>
                    <a:pt x="464714" y="700319"/>
                    <a:pt x="465469" y="700319"/>
                    <a:pt x="466223" y="699959"/>
                  </a:cubicBezTo>
                  <a:cubicBezTo>
                    <a:pt x="599484" y="653904"/>
                    <a:pt x="697637" y="532290"/>
                    <a:pt x="699524" y="392258"/>
                  </a:cubicBezTo>
                  <a:lnTo>
                    <a:pt x="699524" y="0"/>
                  </a:lnTo>
                  <a:lnTo>
                    <a:pt x="0" y="0"/>
                  </a:lnTo>
                  <a:lnTo>
                    <a:pt x="0" y="391967"/>
                  </a:lnTo>
                  <a:cubicBezTo>
                    <a:pt x="1888" y="533009"/>
                    <a:pt x="98530" y="654624"/>
                    <a:pt x="233301" y="699600"/>
                  </a:cubicBezTo>
                  <a:close/>
                </a:path>
              </a:pathLst>
            </a:custGeom>
            <a:solidFill>
              <a:srgbClr val="FA9939"/>
            </a:solidFill>
          </p:spPr>
        </p:sp>
        <p:sp>
          <p:nvSpPr>
            <p:cNvPr name="TextBox 36" id="36"/>
            <p:cNvSpPr txBox="true"/>
            <p:nvPr/>
          </p:nvSpPr>
          <p:spPr>
            <a:xfrm>
              <a:off x="0" y="-47625"/>
              <a:ext cx="699524" cy="639294"/>
            </a:xfrm>
            <a:prstGeom prst="rect">
              <a:avLst/>
            </a:prstGeom>
          </p:spPr>
          <p:txBody>
            <a:bodyPr anchor="ctr" rtlCol="false" tIns="50800" lIns="50800" bIns="50800" rIns="50800"/>
            <a:lstStyle/>
            <a:p>
              <a:pPr algn="ctr">
                <a:lnSpc>
                  <a:spcPts val="2637"/>
                </a:lnSpc>
              </a:pPr>
            </a:p>
          </p:txBody>
        </p:sp>
      </p:grpSp>
      <p:grpSp>
        <p:nvGrpSpPr>
          <p:cNvPr name="Group 37" id="37"/>
          <p:cNvGrpSpPr>
            <a:grpSpLocks noChangeAspect="true"/>
          </p:cNvGrpSpPr>
          <p:nvPr/>
        </p:nvGrpSpPr>
        <p:grpSpPr>
          <a:xfrm rot="0">
            <a:off x="2790825" y="962978"/>
            <a:ext cx="4550092" cy="4729924"/>
            <a:chOff x="0" y="0"/>
            <a:chExt cx="6108573" cy="6350000"/>
          </a:xfrm>
        </p:grpSpPr>
        <p:sp>
          <p:nvSpPr>
            <p:cNvPr name="Freeform 38" id="38"/>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6"/>
              <a:stretch>
                <a:fillRect l="0" t="-11550" r="0" b="-11550"/>
              </a:stretch>
            </a:blipFill>
          </p:spPr>
        </p:sp>
      </p:grpSp>
      <p:sp>
        <p:nvSpPr>
          <p:cNvPr name="TextBox 39" id="3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pic>
        <p:nvPicPr>
          <p:cNvPr name="Picture 3" id="3"/>
          <p:cNvPicPr>
            <a:picLocks noChangeAspect="true"/>
          </p:cNvPicPr>
          <p:nvPr/>
        </p:nvPicPr>
        <p:blipFill>
          <a:blip r:embed="rId3"/>
          <a:stretch>
            <a:fillRect/>
          </a:stretch>
        </p:blipFill>
        <p:spPr>
          <a:xfrm rot="0">
            <a:off x="13012611" y="5077410"/>
            <a:ext cx="3561158" cy="801260"/>
          </a:xfrm>
          <a:prstGeom prst="rect">
            <a:avLst/>
          </a:prstGeom>
        </p:spPr>
      </p:pic>
      <p:pic>
        <p:nvPicPr>
          <p:cNvPr name="Picture 4" id="4"/>
          <p:cNvPicPr>
            <a:picLocks noChangeAspect="true"/>
          </p:cNvPicPr>
          <p:nvPr/>
        </p:nvPicPr>
        <p:blipFill>
          <a:blip r:embed="rId4"/>
          <a:stretch>
            <a:fillRect/>
          </a:stretch>
        </p:blipFill>
        <p:spPr>
          <a:xfrm rot="0">
            <a:off x="13012611" y="5809098"/>
            <a:ext cx="3561158" cy="801260"/>
          </a:xfrm>
          <a:prstGeom prst="rect">
            <a:avLst/>
          </a:prstGeom>
        </p:spPr>
      </p:pic>
      <p:pic>
        <p:nvPicPr>
          <p:cNvPr name="Picture 5" id="5"/>
          <p:cNvPicPr>
            <a:picLocks noChangeAspect="true"/>
          </p:cNvPicPr>
          <p:nvPr/>
        </p:nvPicPr>
        <p:blipFill>
          <a:blip r:embed="rId5"/>
          <a:stretch>
            <a:fillRect/>
          </a:stretch>
        </p:blipFill>
        <p:spPr>
          <a:xfrm rot="0">
            <a:off x="13012611" y="6538572"/>
            <a:ext cx="3561158" cy="801260"/>
          </a:xfrm>
          <a:prstGeom prst="rect">
            <a:avLst/>
          </a:prstGeom>
        </p:spPr>
      </p:pic>
      <p:grpSp>
        <p:nvGrpSpPr>
          <p:cNvPr name="Group 6" id="6"/>
          <p:cNvGrpSpPr/>
          <p:nvPr/>
        </p:nvGrpSpPr>
        <p:grpSpPr>
          <a:xfrm rot="0">
            <a:off x="1367091" y="509588"/>
            <a:ext cx="7029807" cy="8748712"/>
            <a:chOff x="0" y="0"/>
            <a:chExt cx="2282659" cy="2840808"/>
          </a:xfrm>
        </p:grpSpPr>
        <p:sp>
          <p:nvSpPr>
            <p:cNvPr name="Freeform 7" id="7"/>
            <p:cNvSpPr/>
            <p:nvPr/>
          </p:nvSpPr>
          <p:spPr>
            <a:xfrm flipH="false" flipV="false" rot="0">
              <a:off x="0" y="0"/>
              <a:ext cx="2282659" cy="2840808"/>
            </a:xfrm>
            <a:custGeom>
              <a:avLst/>
              <a:gdLst/>
              <a:ahLst/>
              <a:cxnLst/>
              <a:rect r="r" b="b" t="t" l="l"/>
              <a:pathLst>
                <a:path h="2840808" w="2282659">
                  <a:moveTo>
                    <a:pt x="0" y="0"/>
                  </a:moveTo>
                  <a:lnTo>
                    <a:pt x="2282659" y="0"/>
                  </a:lnTo>
                  <a:lnTo>
                    <a:pt x="2282659" y="2840808"/>
                  </a:lnTo>
                  <a:lnTo>
                    <a:pt x="0" y="2840808"/>
                  </a:lnTo>
                  <a:close/>
                </a:path>
              </a:pathLst>
            </a:custGeom>
            <a:solidFill>
              <a:srgbClr val="045174"/>
            </a:solidFill>
          </p:spPr>
        </p:sp>
        <p:sp>
          <p:nvSpPr>
            <p:cNvPr name="TextBox 8" id="8"/>
            <p:cNvSpPr txBox="true"/>
            <p:nvPr/>
          </p:nvSpPr>
          <p:spPr>
            <a:xfrm>
              <a:off x="0" y="-38100"/>
              <a:ext cx="2282659" cy="287890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954573" y="6213160"/>
            <a:ext cx="4223305" cy="555973"/>
          </a:xfrm>
          <a:prstGeom prst="rect">
            <a:avLst/>
          </a:prstGeom>
        </p:spPr>
        <p:txBody>
          <a:bodyPr anchor="t" rtlCol="false" tIns="0" lIns="0" bIns="0" rIns="0">
            <a:spAutoFit/>
          </a:bodyPr>
          <a:lstStyle/>
          <a:p>
            <a:pPr algn="ctr">
              <a:lnSpc>
                <a:spcPts val="4542"/>
              </a:lnSpc>
            </a:pPr>
            <a:r>
              <a:rPr lang="en-US" b="true" sz="3244">
                <a:solidFill>
                  <a:srgbClr val="FFFFFF"/>
                </a:solidFill>
                <a:latin typeface="Glacial Indifference Bold"/>
                <a:ea typeface="Glacial Indifference Bold"/>
                <a:cs typeface="Glacial Indifference Bold"/>
                <a:sym typeface="Glacial Indifference Bold"/>
              </a:rPr>
              <a:t>LINDA</a:t>
            </a:r>
          </a:p>
        </p:txBody>
      </p:sp>
      <p:sp>
        <p:nvSpPr>
          <p:cNvPr name="TextBox 10" id="10"/>
          <p:cNvSpPr txBox="true"/>
          <p:nvPr/>
        </p:nvSpPr>
        <p:spPr>
          <a:xfrm rot="0">
            <a:off x="3471850" y="6820370"/>
            <a:ext cx="3188752" cy="341980"/>
          </a:xfrm>
          <a:prstGeom prst="rect">
            <a:avLst/>
          </a:prstGeom>
        </p:spPr>
        <p:txBody>
          <a:bodyPr anchor="t" rtlCol="false" tIns="0" lIns="0" bIns="0" rIns="0">
            <a:spAutoFit/>
          </a:bodyPr>
          <a:lstStyle/>
          <a:p>
            <a:pPr algn="ctr">
              <a:lnSpc>
                <a:spcPts val="2838"/>
              </a:lnSpc>
            </a:pPr>
            <a:r>
              <a:rPr lang="en-US" sz="2027">
                <a:solidFill>
                  <a:srgbClr val="FFFFFF"/>
                </a:solidFill>
                <a:latin typeface="Glacial Indifference"/>
                <a:ea typeface="Glacial Indifference"/>
                <a:cs typeface="Glacial Indifference"/>
                <a:sym typeface="Glacial Indifference"/>
              </a:rPr>
              <a:t>Retiree &amp; Yoga Instructor, 68</a:t>
            </a:r>
          </a:p>
        </p:txBody>
      </p:sp>
      <p:sp>
        <p:nvSpPr>
          <p:cNvPr name="TextBox 11" id="11"/>
          <p:cNvSpPr txBox="true"/>
          <p:nvPr/>
        </p:nvSpPr>
        <p:spPr>
          <a:xfrm rot="0">
            <a:off x="2602195" y="7209975"/>
            <a:ext cx="4942913" cy="765867"/>
          </a:xfrm>
          <a:prstGeom prst="rect">
            <a:avLst/>
          </a:prstGeom>
        </p:spPr>
        <p:txBody>
          <a:bodyPr anchor="t" rtlCol="false" tIns="0" lIns="0" bIns="0" rIns="0">
            <a:spAutoFit/>
          </a:bodyPr>
          <a:lstStyle/>
          <a:p>
            <a:pPr algn="ctr">
              <a:lnSpc>
                <a:spcPts val="2043"/>
              </a:lnSpc>
            </a:pPr>
            <a:r>
              <a:rPr lang="en-US" sz="1459">
                <a:solidFill>
                  <a:srgbClr val="FFFFFF"/>
                </a:solidFill>
                <a:latin typeface="Glacial Indifference"/>
                <a:ea typeface="Glacial Indifference"/>
                <a:cs typeface="Glacial Indifference"/>
                <a:sym typeface="Glacial Indifference"/>
              </a:rPr>
              <a:t>Health-focused grandmother. Prioritizes gentle, restorative care. </a:t>
            </a:r>
          </a:p>
          <a:p>
            <a:pPr algn="ctr">
              <a:lnSpc>
                <a:spcPts val="2043"/>
              </a:lnSpc>
            </a:pPr>
          </a:p>
        </p:txBody>
      </p:sp>
      <p:grpSp>
        <p:nvGrpSpPr>
          <p:cNvPr name="Group 12" id="12"/>
          <p:cNvGrpSpPr/>
          <p:nvPr/>
        </p:nvGrpSpPr>
        <p:grpSpPr>
          <a:xfrm rot="0">
            <a:off x="8789422" y="8246615"/>
            <a:ext cx="2444115" cy="726524"/>
            <a:chOff x="0" y="0"/>
            <a:chExt cx="599718" cy="178269"/>
          </a:xfrm>
        </p:grpSpPr>
        <p:sp>
          <p:nvSpPr>
            <p:cNvPr name="Freeform 13" id="13"/>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14" id="14"/>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11400591" y="8246615"/>
            <a:ext cx="2444115" cy="726524"/>
            <a:chOff x="0" y="0"/>
            <a:chExt cx="599718" cy="178269"/>
          </a:xfrm>
        </p:grpSpPr>
        <p:sp>
          <p:nvSpPr>
            <p:cNvPr name="Freeform 16" id="16"/>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17" id="17"/>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4007183" y="8236655"/>
            <a:ext cx="2444115" cy="726524"/>
            <a:chOff x="0" y="0"/>
            <a:chExt cx="599718" cy="178269"/>
          </a:xfrm>
        </p:grpSpPr>
        <p:sp>
          <p:nvSpPr>
            <p:cNvPr name="Freeform 19" id="19"/>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20" id="20"/>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sp>
        <p:nvSpPr>
          <p:cNvPr name="TextBox 21" id="21"/>
          <p:cNvSpPr txBox="true"/>
          <p:nvPr/>
        </p:nvSpPr>
        <p:spPr>
          <a:xfrm rot="0">
            <a:off x="8777898" y="1298146"/>
            <a:ext cx="2391161"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MOTIVATIONS</a:t>
            </a:r>
          </a:p>
        </p:txBody>
      </p:sp>
      <p:sp>
        <p:nvSpPr>
          <p:cNvPr name="TextBox 22" id="22"/>
          <p:cNvSpPr txBox="true"/>
          <p:nvPr/>
        </p:nvSpPr>
        <p:spPr>
          <a:xfrm rot="0">
            <a:off x="13309374" y="1298146"/>
            <a:ext cx="2424507"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PAIN POINTS </a:t>
            </a:r>
          </a:p>
        </p:txBody>
      </p:sp>
      <p:sp>
        <p:nvSpPr>
          <p:cNvPr name="TextBox 23" id="23"/>
          <p:cNvSpPr txBox="true"/>
          <p:nvPr/>
        </p:nvSpPr>
        <p:spPr>
          <a:xfrm rot="0">
            <a:off x="8862349" y="1828959"/>
            <a:ext cx="3805206" cy="2506904"/>
          </a:xfrm>
          <a:prstGeom prst="rect">
            <a:avLst/>
          </a:prstGeom>
        </p:spPr>
        <p:txBody>
          <a:bodyPr anchor="t" rtlCol="false" tIns="0" lIns="0" bIns="0" rIns="0">
            <a:spAutoFit/>
          </a:bodyPr>
          <a:lstStyle/>
          <a:p>
            <a:pPr algn="l" marL="354077" indent="-177038" lvl="1">
              <a:lnSpc>
                <a:spcPts val="2853"/>
              </a:lnSpc>
              <a:buFont typeface="Arial"/>
              <a:buChar char="•"/>
            </a:pPr>
            <a:r>
              <a:rPr lang="en-US" sz="1640">
                <a:solidFill>
                  <a:srgbClr val="001F3D"/>
                </a:solidFill>
                <a:latin typeface="Glacial Indifference"/>
                <a:ea typeface="Glacial Indifference"/>
                <a:cs typeface="Glacial Indifference"/>
                <a:sym typeface="Glacial Indifference"/>
              </a:rPr>
              <a:t>Seeks ultra-mild formulas to calm thinning, sensitive skin.</a:t>
            </a:r>
          </a:p>
          <a:p>
            <a:pPr algn="l" marL="354077" indent="-177038" lvl="1">
              <a:lnSpc>
                <a:spcPts val="2853"/>
              </a:lnSpc>
              <a:buFont typeface="Arial"/>
              <a:buChar char="•"/>
            </a:pPr>
            <a:r>
              <a:rPr lang="en-US" sz="1640">
                <a:solidFill>
                  <a:srgbClr val="001F3D"/>
                </a:solidFill>
                <a:latin typeface="Glacial Indifference"/>
                <a:ea typeface="Glacial Indifference"/>
                <a:cs typeface="Glacial Indifference"/>
                <a:sym typeface="Glacial Indifference"/>
              </a:rPr>
              <a:t>Values heritage brands with long-standing reputations.</a:t>
            </a:r>
          </a:p>
          <a:p>
            <a:pPr algn="l" marL="354077" indent="-177038" lvl="1">
              <a:lnSpc>
                <a:spcPts val="2853"/>
              </a:lnSpc>
              <a:buFont typeface="Arial"/>
              <a:buChar char="•"/>
            </a:pPr>
            <a:r>
              <a:rPr lang="en-US" sz="1640">
                <a:solidFill>
                  <a:srgbClr val="001F3D"/>
                </a:solidFill>
                <a:latin typeface="Glacial Indifference"/>
                <a:ea typeface="Glacial Indifference"/>
                <a:cs typeface="Glacial Indifference"/>
                <a:sym typeface="Glacial Indifference"/>
              </a:rPr>
              <a:t>Loves botanical, spa-style experiences she can use at home.</a:t>
            </a:r>
          </a:p>
          <a:p>
            <a:pPr algn="l">
              <a:lnSpc>
                <a:spcPts val="2853"/>
              </a:lnSpc>
            </a:pPr>
          </a:p>
        </p:txBody>
      </p:sp>
      <p:sp>
        <p:nvSpPr>
          <p:cNvPr name="TextBox 24" id="24"/>
          <p:cNvSpPr txBox="true"/>
          <p:nvPr/>
        </p:nvSpPr>
        <p:spPr>
          <a:xfrm rot="0">
            <a:off x="8789422" y="4486315"/>
            <a:ext cx="1647274"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GOALS</a:t>
            </a:r>
          </a:p>
        </p:txBody>
      </p:sp>
      <p:sp>
        <p:nvSpPr>
          <p:cNvPr name="TextBox 25" id="25"/>
          <p:cNvSpPr txBox="true"/>
          <p:nvPr/>
        </p:nvSpPr>
        <p:spPr>
          <a:xfrm rot="0">
            <a:off x="13309374" y="4482514"/>
            <a:ext cx="2424507"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TECHNOLOGY</a:t>
            </a:r>
          </a:p>
        </p:txBody>
      </p:sp>
      <p:sp>
        <p:nvSpPr>
          <p:cNvPr name="TextBox 26" id="26"/>
          <p:cNvSpPr txBox="true"/>
          <p:nvPr/>
        </p:nvSpPr>
        <p:spPr>
          <a:xfrm rot="0">
            <a:off x="8777898" y="5047651"/>
            <a:ext cx="4084466" cy="3868369"/>
          </a:xfrm>
          <a:prstGeom prst="rect">
            <a:avLst/>
          </a:prstGeom>
        </p:spPr>
        <p:txBody>
          <a:bodyPr anchor="t" rtlCol="false" tIns="0" lIns="0" bIns="0" rIns="0">
            <a:spAutoFit/>
          </a:bodyPr>
          <a:lstStyle/>
          <a:p>
            <a:pPr algn="l" marL="354077" indent="-177038" lvl="1">
              <a:lnSpc>
                <a:spcPts val="2558"/>
              </a:lnSpc>
              <a:buFont typeface="Arial"/>
              <a:buChar char="•"/>
            </a:pPr>
            <a:r>
              <a:rPr lang="en-US" b="true" sz="1640" i="true">
                <a:solidFill>
                  <a:srgbClr val="001F3D"/>
                </a:solidFill>
                <a:latin typeface="Glacial Indifference Bold Italics"/>
                <a:ea typeface="Glacial Indifference Bold Italics"/>
                <a:cs typeface="Glacial Indifference Bold Italics"/>
                <a:sym typeface="Glacial Indifference Bold Italics"/>
              </a:rPr>
              <a:t>Soothe dryness</a:t>
            </a:r>
            <a:r>
              <a:rPr lang="en-US" sz="1640">
                <a:solidFill>
                  <a:srgbClr val="001F3D"/>
                </a:solidFill>
                <a:latin typeface="Glacial Indifference"/>
                <a:ea typeface="Glacial Indifference"/>
                <a:cs typeface="Glacial Indifference"/>
                <a:sym typeface="Glacial Indifference"/>
              </a:rPr>
              <a:t> and loss of elasticity with rich, restorative creams.</a:t>
            </a:r>
          </a:p>
          <a:p>
            <a:pPr algn="l" marL="354077" indent="-177038" lvl="1">
              <a:lnSpc>
                <a:spcPts val="2558"/>
              </a:lnSpc>
              <a:buFont typeface="Arial"/>
              <a:buChar char="•"/>
            </a:pPr>
            <a:r>
              <a:rPr lang="en-US" b="true" sz="1640" i="true">
                <a:solidFill>
                  <a:srgbClr val="001F3D"/>
                </a:solidFill>
                <a:latin typeface="Glacial Indifference Bold Italics"/>
                <a:ea typeface="Glacial Indifference Bold Italics"/>
                <a:cs typeface="Glacial Indifference Bold Italics"/>
                <a:sym typeface="Glacial Indifference Bold Italics"/>
              </a:rPr>
              <a:t>Main</a:t>
            </a:r>
            <a:r>
              <a:rPr lang="en-US" b="true" sz="1640" i="true">
                <a:solidFill>
                  <a:srgbClr val="001F3D"/>
                </a:solidFill>
                <a:latin typeface="Glacial Indifference Bold Italics"/>
                <a:ea typeface="Glacial Indifference Bold Italics"/>
                <a:cs typeface="Glacial Indifference Bold Italics"/>
                <a:sym typeface="Glacial Indifference Bold Italics"/>
              </a:rPr>
              <a:t>tain radiance</a:t>
            </a:r>
            <a:r>
              <a:rPr lang="en-US" sz="1640">
                <a:solidFill>
                  <a:srgbClr val="001F3D"/>
                </a:solidFill>
                <a:latin typeface="Glacial Indifference"/>
                <a:ea typeface="Glacial Indifference"/>
                <a:cs typeface="Glacial Indifference"/>
                <a:sym typeface="Glacial Indifference"/>
              </a:rPr>
              <a:t> without harsh acids or perfumes.</a:t>
            </a:r>
          </a:p>
          <a:p>
            <a:pPr algn="l" marL="354077" indent="-177038" lvl="1">
              <a:lnSpc>
                <a:spcPts val="2558"/>
              </a:lnSpc>
              <a:buFont typeface="Arial"/>
              <a:buChar char="•"/>
            </a:pPr>
            <a:r>
              <a:rPr lang="en-US" b="true" sz="1640" i="true">
                <a:solidFill>
                  <a:srgbClr val="001F3D"/>
                </a:solidFill>
                <a:latin typeface="Glacial Indifference Bold Italics"/>
                <a:ea typeface="Glacial Indifference Bold Italics"/>
                <a:cs typeface="Glacial Indifference Bold Italics"/>
                <a:sym typeface="Glacial Indifference Bold Italics"/>
              </a:rPr>
              <a:t>E</a:t>
            </a:r>
            <a:r>
              <a:rPr lang="en-US" b="true" sz="1640" i="true">
                <a:solidFill>
                  <a:srgbClr val="001F3D"/>
                </a:solidFill>
                <a:latin typeface="Glacial Indifference Bold Italics"/>
                <a:ea typeface="Glacial Indifference Bold Italics"/>
                <a:cs typeface="Glacial Indifference Bold Italics"/>
                <a:sym typeface="Glacial Indifference Bold Italics"/>
              </a:rPr>
              <a:t>njoy ritual</a:t>
            </a:r>
            <a:r>
              <a:rPr lang="en-US" sz="1640">
                <a:solidFill>
                  <a:srgbClr val="001F3D"/>
                </a:solidFill>
                <a:latin typeface="Glacial Indifference"/>
                <a:ea typeface="Glacial Indifference"/>
                <a:cs typeface="Glacial Indifference"/>
                <a:sym typeface="Glacial Indifference"/>
              </a:rPr>
              <a:t>—layering luxurious serums, masks, and balms.</a:t>
            </a:r>
          </a:p>
          <a:p>
            <a:pPr algn="l" marL="354077" indent="-177038" lvl="1">
              <a:lnSpc>
                <a:spcPts val="2558"/>
              </a:lnSpc>
              <a:buFont typeface="Arial"/>
              <a:buChar char="•"/>
            </a:pPr>
            <a:r>
              <a:rPr lang="en-US" sz="1640">
                <a:solidFill>
                  <a:srgbClr val="001F3D"/>
                </a:solidFill>
                <a:latin typeface="Glacial Indifference"/>
                <a:ea typeface="Glacial Indifference"/>
                <a:cs typeface="Glacial Indifference"/>
                <a:sym typeface="Glacial Indifference"/>
              </a:rPr>
              <a:t>Find trusted “leg</a:t>
            </a:r>
            <a:r>
              <a:rPr lang="en-US" sz="1640">
                <a:solidFill>
                  <a:srgbClr val="001F3D"/>
                </a:solidFill>
                <a:latin typeface="Glacial Indifference"/>
                <a:ea typeface="Glacial Indifference"/>
                <a:cs typeface="Glacial Indifference"/>
                <a:sym typeface="Glacial Indifference"/>
              </a:rPr>
              <a:t>acy” brands offering senior discounts or bundles.</a:t>
            </a:r>
          </a:p>
          <a:p>
            <a:pPr algn="ctr">
              <a:lnSpc>
                <a:spcPts val="2558"/>
              </a:lnSpc>
            </a:pPr>
          </a:p>
          <a:p>
            <a:pPr algn="just">
              <a:lnSpc>
                <a:spcPts val="2558"/>
              </a:lnSpc>
            </a:pPr>
          </a:p>
          <a:p>
            <a:pPr algn="just">
              <a:lnSpc>
                <a:spcPts val="2558"/>
              </a:lnSpc>
            </a:pPr>
          </a:p>
          <a:p>
            <a:pPr algn="just">
              <a:lnSpc>
                <a:spcPts val="2558"/>
              </a:lnSpc>
            </a:pPr>
          </a:p>
        </p:txBody>
      </p:sp>
      <p:sp>
        <p:nvSpPr>
          <p:cNvPr name="TextBox 27" id="27"/>
          <p:cNvSpPr txBox="true"/>
          <p:nvPr/>
        </p:nvSpPr>
        <p:spPr>
          <a:xfrm rot="0">
            <a:off x="13309374" y="5051618"/>
            <a:ext cx="2424507"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SMART PHONE USER </a:t>
            </a:r>
          </a:p>
        </p:txBody>
      </p:sp>
      <p:sp>
        <p:nvSpPr>
          <p:cNvPr name="TextBox 28" id="28"/>
          <p:cNvSpPr txBox="true"/>
          <p:nvPr/>
        </p:nvSpPr>
        <p:spPr>
          <a:xfrm rot="0">
            <a:off x="13309374" y="5783306"/>
            <a:ext cx="1212254"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SOFTWARE</a:t>
            </a:r>
          </a:p>
        </p:txBody>
      </p:sp>
      <p:sp>
        <p:nvSpPr>
          <p:cNvPr name="TextBox 29" id="29"/>
          <p:cNvSpPr txBox="true"/>
          <p:nvPr/>
        </p:nvSpPr>
        <p:spPr>
          <a:xfrm rot="0">
            <a:off x="13309374" y="6512779"/>
            <a:ext cx="1212254"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INTERNET</a:t>
            </a:r>
          </a:p>
        </p:txBody>
      </p:sp>
      <p:sp>
        <p:nvSpPr>
          <p:cNvPr name="TextBox 30" id="30"/>
          <p:cNvSpPr txBox="true"/>
          <p:nvPr/>
        </p:nvSpPr>
        <p:spPr>
          <a:xfrm rot="0">
            <a:off x="9055239" y="8436656"/>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FREE-SPIRITED</a:t>
            </a:r>
          </a:p>
        </p:txBody>
      </p:sp>
      <p:sp>
        <p:nvSpPr>
          <p:cNvPr name="TextBox 31" id="31"/>
          <p:cNvSpPr txBox="true"/>
          <p:nvPr/>
        </p:nvSpPr>
        <p:spPr>
          <a:xfrm rot="0">
            <a:off x="11711314" y="8434486"/>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KIND</a:t>
            </a:r>
          </a:p>
        </p:txBody>
      </p:sp>
      <p:sp>
        <p:nvSpPr>
          <p:cNvPr name="TextBox 32" id="32"/>
          <p:cNvSpPr txBox="true"/>
          <p:nvPr/>
        </p:nvSpPr>
        <p:spPr>
          <a:xfrm rot="0">
            <a:off x="14273000" y="8428591"/>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CARING</a:t>
            </a:r>
          </a:p>
        </p:txBody>
      </p:sp>
      <p:sp>
        <p:nvSpPr>
          <p:cNvPr name="TextBox 33" id="33"/>
          <p:cNvSpPr txBox="true"/>
          <p:nvPr/>
        </p:nvSpPr>
        <p:spPr>
          <a:xfrm rot="0">
            <a:off x="13308777" y="1848009"/>
            <a:ext cx="3142521" cy="1928546"/>
          </a:xfrm>
          <a:prstGeom prst="rect">
            <a:avLst/>
          </a:prstGeom>
        </p:spPr>
        <p:txBody>
          <a:bodyPr anchor="t" rtlCol="false" tIns="0" lIns="0" bIns="0" rIns="0">
            <a:spAutoFit/>
          </a:bodyPr>
          <a:lstStyle/>
          <a:p>
            <a:pPr algn="l" marL="354077" indent="-177038" lvl="1">
              <a:lnSpc>
                <a:spcPts val="2607"/>
              </a:lnSpc>
              <a:buFont typeface="Arial"/>
              <a:buChar char="•"/>
            </a:pPr>
            <a:r>
              <a:rPr lang="en-US" sz="1640">
                <a:solidFill>
                  <a:srgbClr val="000000"/>
                </a:solidFill>
                <a:latin typeface="Glacial Indifference"/>
                <a:ea typeface="Glacial Indifference"/>
                <a:cs typeface="Glacial Indifference"/>
                <a:sym typeface="Glacial Indifference"/>
              </a:rPr>
              <a:t>Finds it difficult to idenitfy ultra-mild products, that don't cause irritation.</a:t>
            </a:r>
          </a:p>
          <a:p>
            <a:pPr algn="l" marL="354077" indent="-177038" lvl="1">
              <a:lnSpc>
                <a:spcPts val="2607"/>
              </a:lnSpc>
              <a:buFont typeface="Arial"/>
              <a:buChar char="•"/>
            </a:pPr>
            <a:r>
              <a:rPr lang="en-US" sz="1640">
                <a:solidFill>
                  <a:srgbClr val="000000"/>
                </a:solidFill>
                <a:latin typeface="Glacial Indifference"/>
                <a:ea typeface="Glacial Indifference"/>
                <a:cs typeface="Glacial Indifference"/>
                <a:sym typeface="Glacial Indifference"/>
              </a:rPr>
              <a:t>Feels overwhelmed by mainstream beauty  ads, which cater to younger adults.</a:t>
            </a:r>
          </a:p>
        </p:txBody>
      </p:sp>
      <p:grpSp>
        <p:nvGrpSpPr>
          <p:cNvPr name="Group 34" id="34"/>
          <p:cNvGrpSpPr/>
          <p:nvPr/>
        </p:nvGrpSpPr>
        <p:grpSpPr>
          <a:xfrm rot="0">
            <a:off x="2586838" y="864742"/>
            <a:ext cx="4958270" cy="5094134"/>
            <a:chOff x="0" y="0"/>
            <a:chExt cx="699524" cy="718692"/>
          </a:xfrm>
        </p:grpSpPr>
        <p:sp>
          <p:nvSpPr>
            <p:cNvPr name="Freeform 35" id="35"/>
            <p:cNvSpPr/>
            <p:nvPr/>
          </p:nvSpPr>
          <p:spPr>
            <a:xfrm flipH="false" flipV="false" rot="0">
              <a:off x="0" y="0"/>
              <a:ext cx="699524" cy="718692"/>
            </a:xfrm>
            <a:custGeom>
              <a:avLst/>
              <a:gdLst/>
              <a:ahLst/>
              <a:cxnLst/>
              <a:rect r="r" b="b" t="t" l="l"/>
              <a:pathLst>
                <a:path h="718692" w="699524">
                  <a:moveTo>
                    <a:pt x="233301" y="699623"/>
                  </a:moveTo>
                  <a:cubicBezTo>
                    <a:pt x="269163" y="711137"/>
                    <a:pt x="309935" y="718692"/>
                    <a:pt x="349950" y="718692"/>
                  </a:cubicBezTo>
                  <a:cubicBezTo>
                    <a:pt x="389967" y="718692"/>
                    <a:pt x="428473" y="712215"/>
                    <a:pt x="463958" y="700701"/>
                  </a:cubicBezTo>
                  <a:cubicBezTo>
                    <a:pt x="464714" y="700342"/>
                    <a:pt x="465469" y="700342"/>
                    <a:pt x="466223" y="699982"/>
                  </a:cubicBezTo>
                  <a:cubicBezTo>
                    <a:pt x="599484" y="653927"/>
                    <a:pt x="697637" y="532313"/>
                    <a:pt x="699524" y="392280"/>
                  </a:cubicBezTo>
                  <a:lnTo>
                    <a:pt x="699524" y="0"/>
                  </a:lnTo>
                  <a:lnTo>
                    <a:pt x="0" y="0"/>
                  </a:lnTo>
                  <a:lnTo>
                    <a:pt x="0" y="391989"/>
                  </a:lnTo>
                  <a:cubicBezTo>
                    <a:pt x="1888" y="533032"/>
                    <a:pt x="98530" y="654647"/>
                    <a:pt x="233301" y="699623"/>
                  </a:cubicBezTo>
                  <a:close/>
                </a:path>
              </a:pathLst>
            </a:custGeom>
            <a:solidFill>
              <a:srgbClr val="FA9939"/>
            </a:solidFill>
          </p:spPr>
        </p:sp>
        <p:sp>
          <p:nvSpPr>
            <p:cNvPr name="TextBox 36" id="36"/>
            <p:cNvSpPr txBox="true"/>
            <p:nvPr/>
          </p:nvSpPr>
          <p:spPr>
            <a:xfrm>
              <a:off x="0" y="-47625"/>
              <a:ext cx="699524" cy="639317"/>
            </a:xfrm>
            <a:prstGeom prst="rect">
              <a:avLst/>
            </a:prstGeom>
          </p:spPr>
          <p:txBody>
            <a:bodyPr anchor="ctr" rtlCol="false" tIns="50800" lIns="50800" bIns="50800" rIns="50800"/>
            <a:lstStyle/>
            <a:p>
              <a:pPr algn="ctr">
                <a:lnSpc>
                  <a:spcPts val="2637"/>
                </a:lnSpc>
              </a:pPr>
            </a:p>
          </p:txBody>
        </p:sp>
      </p:grpSp>
      <p:grpSp>
        <p:nvGrpSpPr>
          <p:cNvPr name="Group 37" id="37"/>
          <p:cNvGrpSpPr>
            <a:grpSpLocks noChangeAspect="true"/>
          </p:cNvGrpSpPr>
          <p:nvPr/>
        </p:nvGrpSpPr>
        <p:grpSpPr>
          <a:xfrm rot="0">
            <a:off x="2790904" y="962978"/>
            <a:ext cx="4550137" cy="4729971"/>
            <a:chOff x="0" y="0"/>
            <a:chExt cx="6108573" cy="6350000"/>
          </a:xfrm>
        </p:grpSpPr>
        <p:sp>
          <p:nvSpPr>
            <p:cNvPr name="Freeform 38" id="38"/>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6"/>
              <a:stretch>
                <a:fillRect l="-9656" t="0" r="-9656" b="0"/>
              </a:stretch>
            </a:blipFill>
          </p:spPr>
        </p:sp>
      </p:grpSp>
      <p:sp>
        <p:nvSpPr>
          <p:cNvPr name="TextBox 39" id="3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pic>
        <p:nvPicPr>
          <p:cNvPr name="Picture 3" id="3"/>
          <p:cNvPicPr>
            <a:picLocks noChangeAspect="true"/>
          </p:cNvPicPr>
          <p:nvPr/>
        </p:nvPicPr>
        <p:blipFill>
          <a:blip r:embed="rId3"/>
          <a:stretch>
            <a:fillRect/>
          </a:stretch>
        </p:blipFill>
        <p:spPr>
          <a:xfrm rot="0">
            <a:off x="13227731" y="4933597"/>
            <a:ext cx="3561158" cy="801260"/>
          </a:xfrm>
          <a:prstGeom prst="rect">
            <a:avLst/>
          </a:prstGeom>
        </p:spPr>
      </p:pic>
      <p:pic>
        <p:nvPicPr>
          <p:cNvPr name="Picture 4" id="4"/>
          <p:cNvPicPr>
            <a:picLocks noChangeAspect="true"/>
          </p:cNvPicPr>
          <p:nvPr/>
        </p:nvPicPr>
        <p:blipFill>
          <a:blip r:embed="rId4"/>
          <a:stretch>
            <a:fillRect/>
          </a:stretch>
        </p:blipFill>
        <p:spPr>
          <a:xfrm rot="0">
            <a:off x="13227731" y="5665285"/>
            <a:ext cx="3561158" cy="801260"/>
          </a:xfrm>
          <a:prstGeom prst="rect">
            <a:avLst/>
          </a:prstGeom>
        </p:spPr>
      </p:pic>
      <p:pic>
        <p:nvPicPr>
          <p:cNvPr name="Picture 5" id="5"/>
          <p:cNvPicPr>
            <a:picLocks noChangeAspect="true"/>
          </p:cNvPicPr>
          <p:nvPr/>
        </p:nvPicPr>
        <p:blipFill>
          <a:blip r:embed="rId5"/>
          <a:stretch>
            <a:fillRect/>
          </a:stretch>
        </p:blipFill>
        <p:spPr>
          <a:xfrm rot="0">
            <a:off x="13227731" y="6394759"/>
            <a:ext cx="3561158" cy="801260"/>
          </a:xfrm>
          <a:prstGeom prst="rect">
            <a:avLst/>
          </a:prstGeom>
        </p:spPr>
      </p:pic>
      <p:grpSp>
        <p:nvGrpSpPr>
          <p:cNvPr name="Group 6" id="6"/>
          <p:cNvGrpSpPr/>
          <p:nvPr/>
        </p:nvGrpSpPr>
        <p:grpSpPr>
          <a:xfrm rot="0">
            <a:off x="1366838" y="509587"/>
            <a:ext cx="7029807" cy="8748713"/>
            <a:chOff x="0" y="0"/>
            <a:chExt cx="2282659" cy="2840808"/>
          </a:xfrm>
        </p:grpSpPr>
        <p:sp>
          <p:nvSpPr>
            <p:cNvPr name="Freeform 7" id="7"/>
            <p:cNvSpPr/>
            <p:nvPr/>
          </p:nvSpPr>
          <p:spPr>
            <a:xfrm flipH="false" flipV="false" rot="0">
              <a:off x="0" y="0"/>
              <a:ext cx="2282659" cy="2840808"/>
            </a:xfrm>
            <a:custGeom>
              <a:avLst/>
              <a:gdLst/>
              <a:ahLst/>
              <a:cxnLst/>
              <a:rect r="r" b="b" t="t" l="l"/>
              <a:pathLst>
                <a:path h="2840808" w="2282659">
                  <a:moveTo>
                    <a:pt x="0" y="0"/>
                  </a:moveTo>
                  <a:lnTo>
                    <a:pt x="2282659" y="0"/>
                  </a:lnTo>
                  <a:lnTo>
                    <a:pt x="2282659" y="2840808"/>
                  </a:lnTo>
                  <a:lnTo>
                    <a:pt x="0" y="2840808"/>
                  </a:lnTo>
                  <a:close/>
                </a:path>
              </a:pathLst>
            </a:custGeom>
            <a:solidFill>
              <a:srgbClr val="045174"/>
            </a:solidFill>
          </p:spPr>
        </p:sp>
        <p:sp>
          <p:nvSpPr>
            <p:cNvPr name="TextBox 8" id="8"/>
            <p:cNvSpPr txBox="true"/>
            <p:nvPr/>
          </p:nvSpPr>
          <p:spPr>
            <a:xfrm>
              <a:off x="0" y="-38100"/>
              <a:ext cx="2282659" cy="287890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770088" y="6340391"/>
            <a:ext cx="4223305" cy="555973"/>
          </a:xfrm>
          <a:prstGeom prst="rect">
            <a:avLst/>
          </a:prstGeom>
        </p:spPr>
        <p:txBody>
          <a:bodyPr anchor="t" rtlCol="false" tIns="0" lIns="0" bIns="0" rIns="0">
            <a:spAutoFit/>
          </a:bodyPr>
          <a:lstStyle/>
          <a:p>
            <a:pPr algn="ctr">
              <a:lnSpc>
                <a:spcPts val="4542"/>
              </a:lnSpc>
            </a:pPr>
            <a:r>
              <a:rPr lang="en-US" b="true" sz="3244">
                <a:solidFill>
                  <a:srgbClr val="FFFFFF"/>
                </a:solidFill>
                <a:latin typeface="Glacial Indifference Bold"/>
                <a:ea typeface="Glacial Indifference Bold"/>
                <a:cs typeface="Glacial Indifference Bold"/>
                <a:sym typeface="Glacial Indifference Bold"/>
              </a:rPr>
              <a:t>MICHAEL</a:t>
            </a:r>
          </a:p>
        </p:txBody>
      </p:sp>
      <p:sp>
        <p:nvSpPr>
          <p:cNvPr name="TextBox 10" id="10"/>
          <p:cNvSpPr txBox="true"/>
          <p:nvPr/>
        </p:nvSpPr>
        <p:spPr>
          <a:xfrm rot="0">
            <a:off x="3032267" y="6928370"/>
            <a:ext cx="3820796" cy="697365"/>
          </a:xfrm>
          <a:prstGeom prst="rect">
            <a:avLst/>
          </a:prstGeom>
        </p:spPr>
        <p:txBody>
          <a:bodyPr anchor="t" rtlCol="false" tIns="0" lIns="0" bIns="0" rIns="0">
            <a:spAutoFit/>
          </a:bodyPr>
          <a:lstStyle/>
          <a:p>
            <a:pPr algn="ctr">
              <a:lnSpc>
                <a:spcPts val="2838"/>
              </a:lnSpc>
            </a:pPr>
            <a:r>
              <a:rPr lang="en-US" sz="2027">
                <a:solidFill>
                  <a:srgbClr val="FFFFFF"/>
                </a:solidFill>
                <a:latin typeface="Glacial Indifference"/>
                <a:ea typeface="Glacial Indifference"/>
                <a:cs typeface="Glacial Indifference"/>
                <a:sym typeface="Glacial Indifference"/>
              </a:rPr>
              <a:t>Mechanical Engineer &amp; Dad of Two, 38</a:t>
            </a:r>
          </a:p>
        </p:txBody>
      </p:sp>
      <p:sp>
        <p:nvSpPr>
          <p:cNvPr name="TextBox 11" id="11"/>
          <p:cNvSpPr txBox="true"/>
          <p:nvPr/>
        </p:nvSpPr>
        <p:spPr>
          <a:xfrm rot="0">
            <a:off x="2471208" y="7815031"/>
            <a:ext cx="4942913" cy="255967"/>
          </a:xfrm>
          <a:prstGeom prst="rect">
            <a:avLst/>
          </a:prstGeom>
        </p:spPr>
        <p:txBody>
          <a:bodyPr anchor="t" rtlCol="false" tIns="0" lIns="0" bIns="0" rIns="0">
            <a:spAutoFit/>
          </a:bodyPr>
          <a:lstStyle/>
          <a:p>
            <a:pPr algn="ctr">
              <a:lnSpc>
                <a:spcPts val="2043"/>
              </a:lnSpc>
            </a:pPr>
            <a:r>
              <a:rPr lang="en-US" sz="1459">
                <a:solidFill>
                  <a:srgbClr val="FFFFFF"/>
                </a:solidFill>
                <a:latin typeface="Glacial Indifference"/>
                <a:ea typeface="Glacial Indifference"/>
                <a:cs typeface="Glacial Indifference"/>
                <a:sym typeface="Glacial Indifference"/>
              </a:rPr>
              <a:t>Busy father. New to grooming but committed to self-care</a:t>
            </a:r>
          </a:p>
        </p:txBody>
      </p:sp>
      <p:grpSp>
        <p:nvGrpSpPr>
          <p:cNvPr name="Group 12" id="12"/>
          <p:cNvGrpSpPr/>
          <p:nvPr/>
        </p:nvGrpSpPr>
        <p:grpSpPr>
          <a:xfrm rot="0">
            <a:off x="8789422" y="8246615"/>
            <a:ext cx="2444115" cy="726524"/>
            <a:chOff x="0" y="0"/>
            <a:chExt cx="599718" cy="178269"/>
          </a:xfrm>
        </p:grpSpPr>
        <p:sp>
          <p:nvSpPr>
            <p:cNvPr name="Freeform 13" id="13"/>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14" id="14"/>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11400591" y="8246615"/>
            <a:ext cx="2444115" cy="726524"/>
            <a:chOff x="0" y="0"/>
            <a:chExt cx="599718" cy="178269"/>
          </a:xfrm>
        </p:grpSpPr>
        <p:sp>
          <p:nvSpPr>
            <p:cNvPr name="Freeform 16" id="16"/>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17" id="17"/>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4007183" y="8236655"/>
            <a:ext cx="2444115" cy="726524"/>
            <a:chOff x="0" y="0"/>
            <a:chExt cx="599718" cy="178269"/>
          </a:xfrm>
        </p:grpSpPr>
        <p:sp>
          <p:nvSpPr>
            <p:cNvPr name="Freeform 19" id="19"/>
            <p:cNvSpPr/>
            <p:nvPr/>
          </p:nvSpPr>
          <p:spPr>
            <a:xfrm flipH="false" flipV="false" rot="0">
              <a:off x="0" y="0"/>
              <a:ext cx="599718" cy="178269"/>
            </a:xfrm>
            <a:custGeom>
              <a:avLst/>
              <a:gdLst/>
              <a:ahLst/>
              <a:cxnLst/>
              <a:rect r="r" b="b" t="t" l="l"/>
              <a:pathLst>
                <a:path h="178269" w="599718">
                  <a:moveTo>
                    <a:pt x="89134" y="0"/>
                  </a:moveTo>
                  <a:lnTo>
                    <a:pt x="510583" y="0"/>
                  </a:lnTo>
                  <a:cubicBezTo>
                    <a:pt x="559811" y="0"/>
                    <a:pt x="599718" y="39907"/>
                    <a:pt x="599718" y="89134"/>
                  </a:cubicBezTo>
                  <a:lnTo>
                    <a:pt x="599718" y="89134"/>
                  </a:lnTo>
                  <a:cubicBezTo>
                    <a:pt x="599718" y="112774"/>
                    <a:pt x="590327" y="135446"/>
                    <a:pt x="573611" y="152162"/>
                  </a:cubicBezTo>
                  <a:cubicBezTo>
                    <a:pt x="556895" y="168878"/>
                    <a:pt x="534223" y="178269"/>
                    <a:pt x="510583" y="178269"/>
                  </a:cubicBezTo>
                  <a:lnTo>
                    <a:pt x="89134" y="178269"/>
                  </a:lnTo>
                  <a:cubicBezTo>
                    <a:pt x="65494" y="178269"/>
                    <a:pt x="42823" y="168878"/>
                    <a:pt x="26107" y="152162"/>
                  </a:cubicBezTo>
                  <a:cubicBezTo>
                    <a:pt x="9391" y="135446"/>
                    <a:pt x="0" y="112774"/>
                    <a:pt x="0" y="89134"/>
                  </a:cubicBezTo>
                  <a:lnTo>
                    <a:pt x="0" y="89134"/>
                  </a:lnTo>
                  <a:cubicBezTo>
                    <a:pt x="0" y="65494"/>
                    <a:pt x="9391" y="42823"/>
                    <a:pt x="26107" y="26107"/>
                  </a:cubicBezTo>
                  <a:cubicBezTo>
                    <a:pt x="42823" y="9391"/>
                    <a:pt x="65494" y="0"/>
                    <a:pt x="89134" y="0"/>
                  </a:cubicBezTo>
                  <a:close/>
                </a:path>
              </a:pathLst>
            </a:custGeom>
            <a:solidFill>
              <a:srgbClr val="FA9939"/>
            </a:solidFill>
          </p:spPr>
        </p:sp>
        <p:sp>
          <p:nvSpPr>
            <p:cNvPr name="TextBox 20" id="20"/>
            <p:cNvSpPr txBox="true"/>
            <p:nvPr/>
          </p:nvSpPr>
          <p:spPr>
            <a:xfrm>
              <a:off x="0" y="-28575"/>
              <a:ext cx="599718" cy="206844"/>
            </a:xfrm>
            <a:prstGeom prst="rect">
              <a:avLst/>
            </a:prstGeom>
          </p:spPr>
          <p:txBody>
            <a:bodyPr anchor="ctr" rtlCol="false" tIns="50800" lIns="50800" bIns="50800" rIns="50800"/>
            <a:lstStyle/>
            <a:p>
              <a:pPr algn="ctr">
                <a:lnSpc>
                  <a:spcPts val="1960"/>
                </a:lnSpc>
              </a:pPr>
            </a:p>
          </p:txBody>
        </p:sp>
      </p:grpSp>
      <p:sp>
        <p:nvSpPr>
          <p:cNvPr name="TextBox 21" id="21"/>
          <p:cNvSpPr txBox="true"/>
          <p:nvPr/>
        </p:nvSpPr>
        <p:spPr>
          <a:xfrm rot="0">
            <a:off x="8815899" y="1237332"/>
            <a:ext cx="2391161"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MOTIVATIONS</a:t>
            </a:r>
          </a:p>
        </p:txBody>
      </p:sp>
      <p:sp>
        <p:nvSpPr>
          <p:cNvPr name="TextBox 22" id="22"/>
          <p:cNvSpPr txBox="true"/>
          <p:nvPr/>
        </p:nvSpPr>
        <p:spPr>
          <a:xfrm rot="0">
            <a:off x="13524494" y="1237332"/>
            <a:ext cx="2424507"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PAIN POINTS </a:t>
            </a:r>
          </a:p>
        </p:txBody>
      </p:sp>
      <p:sp>
        <p:nvSpPr>
          <p:cNvPr name="TextBox 23" id="23"/>
          <p:cNvSpPr txBox="true"/>
          <p:nvPr/>
        </p:nvSpPr>
        <p:spPr>
          <a:xfrm rot="0">
            <a:off x="8769294" y="1751043"/>
            <a:ext cx="3853355" cy="2348535"/>
          </a:xfrm>
          <a:prstGeom prst="rect">
            <a:avLst/>
          </a:prstGeom>
        </p:spPr>
        <p:txBody>
          <a:bodyPr anchor="t" rtlCol="false" tIns="0" lIns="0" bIns="0" rIns="0">
            <a:spAutoFit/>
          </a:bodyPr>
          <a:lstStyle/>
          <a:p>
            <a:pPr algn="l" marL="354077" indent="-177038" lvl="1">
              <a:lnSpc>
                <a:spcPts val="2755"/>
              </a:lnSpc>
              <a:buFont typeface="Arial"/>
              <a:buChar char="•"/>
            </a:pPr>
            <a:r>
              <a:rPr lang="en-US" sz="1640">
                <a:solidFill>
                  <a:srgbClr val="000000"/>
                </a:solidFill>
                <a:latin typeface="Glacial Indifference"/>
                <a:ea typeface="Glacial Indifference"/>
                <a:cs typeface="Glacial Indifference"/>
                <a:sym typeface="Glacial Indifference"/>
              </a:rPr>
              <a:t>Needs straightforward, no-nonsense products that fit into shared bathroom.</a:t>
            </a:r>
          </a:p>
          <a:p>
            <a:pPr algn="l" marL="354077" indent="-177038" lvl="1">
              <a:lnSpc>
                <a:spcPts val="2755"/>
              </a:lnSpc>
              <a:buFont typeface="Arial"/>
              <a:buChar char="•"/>
            </a:pPr>
            <a:r>
              <a:rPr lang="en-US" sz="1640">
                <a:solidFill>
                  <a:srgbClr val="000000"/>
                </a:solidFill>
                <a:latin typeface="Glacial Indifference"/>
                <a:ea typeface="Glacial Indifference"/>
                <a:cs typeface="Glacial Indifference"/>
                <a:sym typeface="Glacial Indifference"/>
              </a:rPr>
              <a:t>Wants quick absorption—no greasy residue when chasing kids.</a:t>
            </a:r>
          </a:p>
          <a:p>
            <a:pPr algn="l" marL="354077" indent="-177038" lvl="1">
              <a:lnSpc>
                <a:spcPts val="2755"/>
              </a:lnSpc>
              <a:buFont typeface="Arial"/>
              <a:buChar char="•"/>
            </a:pPr>
            <a:r>
              <a:rPr lang="en-US" sz="1640">
                <a:solidFill>
                  <a:srgbClr val="000000"/>
                </a:solidFill>
                <a:latin typeface="Glacial Indifference"/>
                <a:ea typeface="Glacial Indifference"/>
                <a:cs typeface="Glacial Indifference"/>
                <a:sym typeface="Glacial Indifference"/>
              </a:rPr>
              <a:t>Pref</a:t>
            </a:r>
            <a:r>
              <a:rPr lang="en-US" sz="1640">
                <a:solidFill>
                  <a:srgbClr val="000000"/>
                </a:solidFill>
                <a:latin typeface="Glacial Indifference"/>
                <a:ea typeface="Glacial Indifference"/>
                <a:cs typeface="Glacial Indifference"/>
                <a:sym typeface="Glacial Indifference"/>
              </a:rPr>
              <a:t>ers clean-label, fragrance-free formulas that won’t irritate.</a:t>
            </a:r>
          </a:p>
          <a:p>
            <a:pPr algn="l">
              <a:lnSpc>
                <a:spcPts val="2296"/>
              </a:lnSpc>
            </a:pPr>
          </a:p>
        </p:txBody>
      </p:sp>
      <p:sp>
        <p:nvSpPr>
          <p:cNvPr name="TextBox 24" id="24"/>
          <p:cNvSpPr txBox="true"/>
          <p:nvPr/>
        </p:nvSpPr>
        <p:spPr>
          <a:xfrm rot="0">
            <a:off x="8815899" y="4217185"/>
            <a:ext cx="1647274"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GOALS</a:t>
            </a:r>
          </a:p>
        </p:txBody>
      </p:sp>
      <p:sp>
        <p:nvSpPr>
          <p:cNvPr name="TextBox 25" id="25"/>
          <p:cNvSpPr txBox="true"/>
          <p:nvPr/>
        </p:nvSpPr>
        <p:spPr>
          <a:xfrm rot="0">
            <a:off x="13524494" y="4228777"/>
            <a:ext cx="2424507" cy="418461"/>
          </a:xfrm>
          <a:prstGeom prst="rect">
            <a:avLst/>
          </a:prstGeom>
        </p:spPr>
        <p:txBody>
          <a:bodyPr anchor="t" rtlCol="false" tIns="0" lIns="0" bIns="0" rIns="0">
            <a:spAutoFit/>
          </a:bodyPr>
          <a:lstStyle/>
          <a:p>
            <a:pPr algn="l">
              <a:lnSpc>
                <a:spcPts val="3406"/>
              </a:lnSpc>
            </a:pPr>
            <a:r>
              <a:rPr lang="en-US" sz="2433" b="true">
                <a:solidFill>
                  <a:srgbClr val="001F3D"/>
                </a:solidFill>
                <a:latin typeface="Glacial Indifference Bold"/>
                <a:ea typeface="Glacial Indifference Bold"/>
                <a:cs typeface="Glacial Indifference Bold"/>
                <a:sym typeface="Glacial Indifference Bold"/>
              </a:rPr>
              <a:t>TECHNOLOGY</a:t>
            </a:r>
          </a:p>
        </p:txBody>
      </p:sp>
      <p:sp>
        <p:nvSpPr>
          <p:cNvPr name="TextBox 26" id="26"/>
          <p:cNvSpPr txBox="true"/>
          <p:nvPr/>
        </p:nvSpPr>
        <p:spPr>
          <a:xfrm rot="0">
            <a:off x="8815899" y="4836319"/>
            <a:ext cx="3833227" cy="2809900"/>
          </a:xfrm>
          <a:prstGeom prst="rect">
            <a:avLst/>
          </a:prstGeom>
        </p:spPr>
        <p:txBody>
          <a:bodyPr anchor="t" rtlCol="false" tIns="0" lIns="0" bIns="0" rIns="0">
            <a:spAutoFit/>
          </a:bodyPr>
          <a:lstStyle/>
          <a:p>
            <a:pPr algn="l" marL="354077" indent="-177038" lvl="1">
              <a:lnSpc>
                <a:spcPts val="2492"/>
              </a:lnSpc>
              <a:buFont typeface="Arial"/>
              <a:buChar char="•"/>
            </a:pPr>
            <a:r>
              <a:rPr lang="en-US" sz="1640">
                <a:solidFill>
                  <a:srgbClr val="000000"/>
                </a:solidFill>
                <a:latin typeface="Glacial Indifference"/>
                <a:ea typeface="Glacial Indifference"/>
                <a:cs typeface="Glacial Indifference"/>
                <a:sym typeface="Glacial Indifference"/>
              </a:rPr>
              <a:t>Simplify down to 3 staples: cleanser, moisturizer with SPF, eye cream.</a:t>
            </a:r>
          </a:p>
          <a:p>
            <a:pPr algn="l" marL="354077" indent="-177038" lvl="1">
              <a:lnSpc>
                <a:spcPts val="2492"/>
              </a:lnSpc>
              <a:buFont typeface="Arial"/>
              <a:buChar char="•"/>
            </a:pPr>
            <a:r>
              <a:rPr lang="en-US" sz="1640">
                <a:solidFill>
                  <a:srgbClr val="000000"/>
                </a:solidFill>
                <a:latin typeface="Glacial Indifference"/>
                <a:ea typeface="Glacial Indifference"/>
                <a:cs typeface="Glacial Indifference"/>
                <a:sym typeface="Glacial Indifference"/>
              </a:rPr>
              <a:t>Learn b</a:t>
            </a:r>
            <a:r>
              <a:rPr lang="en-US" sz="1640">
                <a:solidFill>
                  <a:srgbClr val="000000"/>
                </a:solidFill>
                <a:latin typeface="Glacial Indifference"/>
                <a:ea typeface="Glacial Indifference"/>
                <a:cs typeface="Glacial Indifference"/>
                <a:sym typeface="Glacial Indifference"/>
              </a:rPr>
              <a:t>asics via how-to guides (video or quick tips).</a:t>
            </a:r>
          </a:p>
          <a:p>
            <a:pPr algn="l" marL="354077" indent="-177038" lvl="1">
              <a:lnSpc>
                <a:spcPts val="2492"/>
              </a:lnSpc>
              <a:buFont typeface="Arial"/>
              <a:buChar char="•"/>
            </a:pPr>
            <a:r>
              <a:rPr lang="en-US" sz="1640">
                <a:solidFill>
                  <a:srgbClr val="000000"/>
                </a:solidFill>
                <a:latin typeface="Glacial Indifference"/>
                <a:ea typeface="Glacial Indifference"/>
                <a:cs typeface="Glacial Indifference"/>
                <a:sym typeface="Glacial Indifference"/>
              </a:rPr>
              <a:t>B</a:t>
            </a:r>
            <a:r>
              <a:rPr lang="en-US" sz="1640">
                <a:solidFill>
                  <a:srgbClr val="000000"/>
                </a:solidFill>
                <a:latin typeface="Glacial Indifference"/>
                <a:ea typeface="Glacial Indifference"/>
                <a:cs typeface="Glacial Indifference"/>
                <a:sym typeface="Glacial Indifference"/>
              </a:rPr>
              <a:t>alance price &amp; performance—prefers mid-tier brands with travel-size kits.</a:t>
            </a:r>
          </a:p>
          <a:p>
            <a:pPr algn="l" marL="354077" indent="-177038" lvl="1">
              <a:lnSpc>
                <a:spcPts val="2492"/>
              </a:lnSpc>
              <a:buFont typeface="Arial"/>
              <a:buChar char="•"/>
            </a:pPr>
            <a:r>
              <a:rPr lang="en-US" sz="1640">
                <a:solidFill>
                  <a:srgbClr val="000000"/>
                </a:solidFill>
                <a:latin typeface="Glacial Indifference"/>
                <a:ea typeface="Glacial Indifference"/>
                <a:cs typeface="Glacial Indifference"/>
                <a:sym typeface="Glacial Indifference"/>
              </a:rPr>
              <a:t>Introduce wife/ki</a:t>
            </a:r>
            <a:r>
              <a:rPr lang="en-US" sz="1640">
                <a:solidFill>
                  <a:srgbClr val="000000"/>
                </a:solidFill>
                <a:latin typeface="Glacial Indifference"/>
                <a:ea typeface="Glacial Indifference"/>
                <a:cs typeface="Glacial Indifference"/>
                <a:sym typeface="Glacial Indifference"/>
              </a:rPr>
              <a:t>ds to his routine so products live on the countertop.</a:t>
            </a:r>
          </a:p>
          <a:p>
            <a:pPr algn="just">
              <a:lnSpc>
                <a:spcPts val="2492"/>
              </a:lnSpc>
            </a:pPr>
          </a:p>
        </p:txBody>
      </p:sp>
      <p:sp>
        <p:nvSpPr>
          <p:cNvPr name="TextBox 27" id="27"/>
          <p:cNvSpPr txBox="true"/>
          <p:nvPr/>
        </p:nvSpPr>
        <p:spPr>
          <a:xfrm rot="0">
            <a:off x="13524494" y="4907805"/>
            <a:ext cx="2424507"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SMART PHONE USER </a:t>
            </a:r>
          </a:p>
        </p:txBody>
      </p:sp>
      <p:sp>
        <p:nvSpPr>
          <p:cNvPr name="TextBox 28" id="28"/>
          <p:cNvSpPr txBox="true"/>
          <p:nvPr/>
        </p:nvSpPr>
        <p:spPr>
          <a:xfrm rot="0">
            <a:off x="13524494" y="5639493"/>
            <a:ext cx="1212254"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SOFTWARE</a:t>
            </a:r>
          </a:p>
        </p:txBody>
      </p:sp>
      <p:sp>
        <p:nvSpPr>
          <p:cNvPr name="TextBox 29" id="29"/>
          <p:cNvSpPr txBox="true"/>
          <p:nvPr/>
        </p:nvSpPr>
        <p:spPr>
          <a:xfrm rot="0">
            <a:off x="13524494" y="6368966"/>
            <a:ext cx="1212254" cy="269683"/>
          </a:xfrm>
          <a:prstGeom prst="rect">
            <a:avLst/>
          </a:prstGeom>
        </p:spPr>
        <p:txBody>
          <a:bodyPr anchor="t" rtlCol="false" tIns="0" lIns="0" bIns="0" rIns="0">
            <a:spAutoFit/>
          </a:bodyPr>
          <a:lstStyle/>
          <a:p>
            <a:pPr algn="just">
              <a:lnSpc>
                <a:spcPts val="2139"/>
              </a:lnSpc>
            </a:pPr>
            <a:r>
              <a:rPr lang="en-US" sz="1528">
                <a:solidFill>
                  <a:srgbClr val="001F3D"/>
                </a:solidFill>
                <a:latin typeface="Glacial Indifference"/>
                <a:ea typeface="Glacial Indifference"/>
                <a:cs typeface="Glacial Indifference"/>
                <a:sym typeface="Glacial Indifference"/>
              </a:rPr>
              <a:t>INTERNET</a:t>
            </a:r>
          </a:p>
        </p:txBody>
      </p:sp>
      <p:sp>
        <p:nvSpPr>
          <p:cNvPr name="TextBox 30" id="30"/>
          <p:cNvSpPr txBox="true"/>
          <p:nvPr/>
        </p:nvSpPr>
        <p:spPr>
          <a:xfrm rot="0">
            <a:off x="9055239" y="8436656"/>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PRACTICAL </a:t>
            </a:r>
          </a:p>
        </p:txBody>
      </p:sp>
      <p:sp>
        <p:nvSpPr>
          <p:cNvPr name="TextBox 31" id="31"/>
          <p:cNvSpPr txBox="true"/>
          <p:nvPr/>
        </p:nvSpPr>
        <p:spPr>
          <a:xfrm rot="0">
            <a:off x="11711314" y="8434486"/>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RESPONSIBLE</a:t>
            </a:r>
          </a:p>
        </p:txBody>
      </p:sp>
      <p:sp>
        <p:nvSpPr>
          <p:cNvPr name="TextBox 32" id="32"/>
          <p:cNvSpPr txBox="true"/>
          <p:nvPr/>
        </p:nvSpPr>
        <p:spPr>
          <a:xfrm rot="0">
            <a:off x="14273000" y="8428591"/>
            <a:ext cx="1912481" cy="308392"/>
          </a:xfrm>
          <a:prstGeom prst="rect">
            <a:avLst/>
          </a:prstGeom>
        </p:spPr>
        <p:txBody>
          <a:bodyPr anchor="t" rtlCol="false" tIns="0" lIns="0" bIns="0" rIns="0">
            <a:spAutoFit/>
          </a:bodyPr>
          <a:lstStyle/>
          <a:p>
            <a:pPr algn="ctr">
              <a:lnSpc>
                <a:spcPts val="2535"/>
              </a:lnSpc>
            </a:pPr>
            <a:r>
              <a:rPr lang="en-US" b="true" sz="1811">
                <a:solidFill>
                  <a:srgbClr val="001F3D"/>
                </a:solidFill>
                <a:latin typeface="Blinker Bold"/>
                <a:ea typeface="Blinker Bold"/>
                <a:cs typeface="Blinker Bold"/>
                <a:sym typeface="Blinker Bold"/>
              </a:rPr>
              <a:t>EFFICIENT</a:t>
            </a:r>
          </a:p>
        </p:txBody>
      </p:sp>
      <p:sp>
        <p:nvSpPr>
          <p:cNvPr name="TextBox 33" id="33"/>
          <p:cNvSpPr txBox="true"/>
          <p:nvPr/>
        </p:nvSpPr>
        <p:spPr>
          <a:xfrm rot="0">
            <a:off x="13301688" y="1770093"/>
            <a:ext cx="3199963" cy="1923186"/>
          </a:xfrm>
          <a:prstGeom prst="rect">
            <a:avLst/>
          </a:prstGeom>
        </p:spPr>
        <p:txBody>
          <a:bodyPr anchor="t" rtlCol="false" tIns="0" lIns="0" bIns="0" rIns="0">
            <a:spAutoFit/>
          </a:bodyPr>
          <a:lstStyle/>
          <a:p>
            <a:pPr algn="l" marL="354077" indent="-177038" lvl="1">
              <a:lnSpc>
                <a:spcPts val="2574"/>
              </a:lnSpc>
              <a:buFont typeface="Arial"/>
              <a:buChar char="•"/>
            </a:pPr>
            <a:r>
              <a:rPr lang="en-US" sz="1640">
                <a:solidFill>
                  <a:srgbClr val="000000"/>
                </a:solidFill>
                <a:latin typeface="Glacial Indifference"/>
                <a:ea typeface="Glacial Indifference"/>
                <a:cs typeface="Glacial Indifference"/>
                <a:sym typeface="Glacial Indifference"/>
              </a:rPr>
              <a:t>Overwhelmed by skincare jargon and product categories. </a:t>
            </a:r>
          </a:p>
          <a:p>
            <a:pPr algn="l" marL="354077" indent="-177038" lvl="1">
              <a:lnSpc>
                <a:spcPts val="2574"/>
              </a:lnSpc>
              <a:buFont typeface="Arial"/>
              <a:buChar char="•"/>
            </a:pPr>
            <a:r>
              <a:rPr lang="en-US" sz="1640">
                <a:solidFill>
                  <a:srgbClr val="000000"/>
                </a:solidFill>
                <a:latin typeface="Glacial Indifference"/>
                <a:ea typeface="Glacial Indifference"/>
                <a:cs typeface="Glacial Indifference"/>
                <a:sym typeface="Glacial Indifference"/>
              </a:rPr>
              <a:t>Hesitant to invest in full-size products without trail kits.</a:t>
            </a:r>
          </a:p>
          <a:p>
            <a:pPr algn="l" marL="354077" indent="-177038" lvl="1">
              <a:lnSpc>
                <a:spcPts val="2574"/>
              </a:lnSpc>
              <a:buFont typeface="Arial"/>
              <a:buChar char="•"/>
            </a:pPr>
            <a:r>
              <a:rPr lang="en-US" sz="1640">
                <a:solidFill>
                  <a:srgbClr val="000000"/>
                </a:solidFill>
                <a:latin typeface="Glacial Indifference"/>
                <a:ea typeface="Glacial Indifference"/>
                <a:cs typeface="Glacial Indifference"/>
                <a:sym typeface="Glacial Indifference"/>
              </a:rPr>
              <a:t>Has limited time and space to dedicate to personal care. </a:t>
            </a:r>
          </a:p>
        </p:txBody>
      </p:sp>
      <p:grpSp>
        <p:nvGrpSpPr>
          <p:cNvPr name="Group 34" id="34"/>
          <p:cNvGrpSpPr/>
          <p:nvPr/>
        </p:nvGrpSpPr>
        <p:grpSpPr>
          <a:xfrm rot="0">
            <a:off x="2586838" y="864742"/>
            <a:ext cx="4958270" cy="5094134"/>
            <a:chOff x="0" y="0"/>
            <a:chExt cx="699524" cy="718692"/>
          </a:xfrm>
        </p:grpSpPr>
        <p:sp>
          <p:nvSpPr>
            <p:cNvPr name="Freeform 35" id="35"/>
            <p:cNvSpPr/>
            <p:nvPr/>
          </p:nvSpPr>
          <p:spPr>
            <a:xfrm flipH="false" flipV="false" rot="0">
              <a:off x="0" y="0"/>
              <a:ext cx="699524" cy="718692"/>
            </a:xfrm>
            <a:custGeom>
              <a:avLst/>
              <a:gdLst/>
              <a:ahLst/>
              <a:cxnLst/>
              <a:rect r="r" b="b" t="t" l="l"/>
              <a:pathLst>
                <a:path h="718692" w="699524">
                  <a:moveTo>
                    <a:pt x="233301" y="699623"/>
                  </a:moveTo>
                  <a:cubicBezTo>
                    <a:pt x="269163" y="711137"/>
                    <a:pt x="309935" y="718692"/>
                    <a:pt x="349950" y="718692"/>
                  </a:cubicBezTo>
                  <a:cubicBezTo>
                    <a:pt x="389967" y="718692"/>
                    <a:pt x="428473" y="712215"/>
                    <a:pt x="463958" y="700701"/>
                  </a:cubicBezTo>
                  <a:cubicBezTo>
                    <a:pt x="464714" y="700342"/>
                    <a:pt x="465469" y="700342"/>
                    <a:pt x="466223" y="699982"/>
                  </a:cubicBezTo>
                  <a:cubicBezTo>
                    <a:pt x="599484" y="653927"/>
                    <a:pt x="697637" y="532313"/>
                    <a:pt x="699524" y="392280"/>
                  </a:cubicBezTo>
                  <a:lnTo>
                    <a:pt x="699524" y="0"/>
                  </a:lnTo>
                  <a:lnTo>
                    <a:pt x="0" y="0"/>
                  </a:lnTo>
                  <a:lnTo>
                    <a:pt x="0" y="391989"/>
                  </a:lnTo>
                  <a:cubicBezTo>
                    <a:pt x="1888" y="533032"/>
                    <a:pt x="98530" y="654647"/>
                    <a:pt x="233301" y="699623"/>
                  </a:cubicBezTo>
                  <a:close/>
                </a:path>
              </a:pathLst>
            </a:custGeom>
            <a:solidFill>
              <a:srgbClr val="FA9939"/>
            </a:solidFill>
          </p:spPr>
        </p:sp>
        <p:sp>
          <p:nvSpPr>
            <p:cNvPr name="TextBox 36" id="36"/>
            <p:cNvSpPr txBox="true"/>
            <p:nvPr/>
          </p:nvSpPr>
          <p:spPr>
            <a:xfrm>
              <a:off x="0" y="-47625"/>
              <a:ext cx="699524" cy="639317"/>
            </a:xfrm>
            <a:prstGeom prst="rect">
              <a:avLst/>
            </a:prstGeom>
          </p:spPr>
          <p:txBody>
            <a:bodyPr anchor="ctr" rtlCol="false" tIns="50800" lIns="50800" bIns="50800" rIns="50800"/>
            <a:lstStyle/>
            <a:p>
              <a:pPr algn="ctr">
                <a:lnSpc>
                  <a:spcPts val="2637"/>
                </a:lnSpc>
              </a:pPr>
            </a:p>
          </p:txBody>
        </p:sp>
      </p:grpSp>
      <p:grpSp>
        <p:nvGrpSpPr>
          <p:cNvPr name="Group 37" id="37"/>
          <p:cNvGrpSpPr>
            <a:grpSpLocks noChangeAspect="true"/>
          </p:cNvGrpSpPr>
          <p:nvPr/>
        </p:nvGrpSpPr>
        <p:grpSpPr>
          <a:xfrm rot="0">
            <a:off x="2790904" y="962978"/>
            <a:ext cx="4550137" cy="4729971"/>
            <a:chOff x="0" y="0"/>
            <a:chExt cx="6108573" cy="6350000"/>
          </a:xfrm>
        </p:grpSpPr>
        <p:sp>
          <p:nvSpPr>
            <p:cNvPr name="Freeform 38" id="38"/>
            <p:cNvSpPr/>
            <p:nvPr/>
          </p:nvSpPr>
          <p:spPr>
            <a:xfrm flipH="false" flipV="false" rot="-30000">
              <a:off x="-15657" y="-26532"/>
              <a:ext cx="6151820" cy="6391132"/>
            </a:xfrm>
            <a:custGeom>
              <a:avLst/>
              <a:gdLst/>
              <a:ahLst/>
              <a:cxnLst/>
              <a:rect r="r" b="b" t="t" l="l"/>
              <a:pathLst>
                <a:path h="6391132" w="6151820">
                  <a:moveTo>
                    <a:pt x="6151820" y="53306"/>
                  </a:moveTo>
                  <a:lnTo>
                    <a:pt x="6123063" y="3348577"/>
                  </a:lnTo>
                  <a:cubicBezTo>
                    <a:pt x="6108341" y="5035581"/>
                    <a:pt x="4729050" y="6391132"/>
                    <a:pt x="3042300" y="6376412"/>
                  </a:cubicBezTo>
                  <a:cubicBezTo>
                    <a:pt x="1355550" y="6361692"/>
                    <a:pt x="0" y="4982274"/>
                    <a:pt x="14722" y="3295397"/>
                  </a:cubicBezTo>
                  <a:lnTo>
                    <a:pt x="43480" y="0"/>
                  </a:lnTo>
                  <a:lnTo>
                    <a:pt x="6151820" y="53306"/>
                  </a:lnTo>
                  <a:close/>
                </a:path>
              </a:pathLst>
            </a:custGeom>
            <a:blipFill>
              <a:blip r:embed="rId6"/>
              <a:stretch>
                <a:fillRect l="-8960" t="0" r="-7449" b="-5645"/>
              </a:stretch>
            </a:blipFill>
          </p:spPr>
        </p:sp>
      </p:grpSp>
      <p:sp>
        <p:nvSpPr>
          <p:cNvPr name="TextBox 39" id="3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sp>
        <p:nvSpPr>
          <p:cNvPr name="Freeform 3" id="3"/>
          <p:cNvSpPr/>
          <p:nvPr/>
        </p:nvSpPr>
        <p:spPr>
          <a:xfrm flipH="false" flipV="false" rot="0">
            <a:off x="1919818" y="1028700"/>
            <a:ext cx="7818676" cy="7463282"/>
          </a:xfrm>
          <a:custGeom>
            <a:avLst/>
            <a:gdLst/>
            <a:ahLst/>
            <a:cxnLst/>
            <a:rect r="r" b="b" t="t" l="l"/>
            <a:pathLst>
              <a:path h="7463282" w="7818676">
                <a:moveTo>
                  <a:pt x="0" y="0"/>
                </a:moveTo>
                <a:lnTo>
                  <a:pt x="7818676" y="0"/>
                </a:lnTo>
                <a:lnTo>
                  <a:pt x="7818676" y="7463282"/>
                </a:lnTo>
                <a:lnTo>
                  <a:pt x="0" y="74632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507101" y="2758774"/>
            <a:ext cx="2644110" cy="4003134"/>
            <a:chOff x="0" y="0"/>
            <a:chExt cx="3815080" cy="5775960"/>
          </a:xfrm>
        </p:grpSpPr>
        <p:sp>
          <p:nvSpPr>
            <p:cNvPr name="Freeform 5" id="5"/>
            <p:cNvSpPr/>
            <p:nvPr/>
          </p:nvSpPr>
          <p:spPr>
            <a:xfrm flipH="false" flipV="false" rot="0">
              <a:off x="0" y="0"/>
              <a:ext cx="3813810" cy="5777230"/>
            </a:xfrm>
            <a:custGeom>
              <a:avLst/>
              <a:gdLst/>
              <a:ahLst/>
              <a:cxnLst/>
              <a:rect r="r" b="b" t="t" l="l"/>
              <a:pathLst>
                <a:path h="5777230" w="3813810">
                  <a:moveTo>
                    <a:pt x="454660" y="349250"/>
                  </a:moveTo>
                  <a:cubicBezTo>
                    <a:pt x="756920" y="116840"/>
                    <a:pt x="1211580" y="0"/>
                    <a:pt x="1817370" y="0"/>
                  </a:cubicBezTo>
                  <a:cubicBezTo>
                    <a:pt x="2423160" y="0"/>
                    <a:pt x="2889250" y="116840"/>
                    <a:pt x="3215640" y="349250"/>
                  </a:cubicBezTo>
                  <a:cubicBezTo>
                    <a:pt x="3542030" y="581660"/>
                    <a:pt x="3704590" y="930910"/>
                    <a:pt x="3704590" y="1397000"/>
                  </a:cubicBezTo>
                  <a:cubicBezTo>
                    <a:pt x="3704590" y="1548130"/>
                    <a:pt x="3691890" y="1685290"/>
                    <a:pt x="3665220" y="1807210"/>
                  </a:cubicBezTo>
                  <a:cubicBezTo>
                    <a:pt x="3638550" y="1929130"/>
                    <a:pt x="3580130" y="2056130"/>
                    <a:pt x="3488690" y="2189480"/>
                  </a:cubicBezTo>
                  <a:cubicBezTo>
                    <a:pt x="3397250" y="2322830"/>
                    <a:pt x="3308350" y="2439670"/>
                    <a:pt x="3221990" y="2542540"/>
                  </a:cubicBezTo>
                  <a:cubicBezTo>
                    <a:pt x="3135630" y="2645410"/>
                    <a:pt x="2988310" y="2781300"/>
                    <a:pt x="2780030" y="2948940"/>
                  </a:cubicBezTo>
                  <a:cubicBezTo>
                    <a:pt x="2466340" y="3209290"/>
                    <a:pt x="2137410" y="3467100"/>
                    <a:pt x="1793240" y="3724910"/>
                  </a:cubicBezTo>
                  <a:cubicBezTo>
                    <a:pt x="1449070" y="3982720"/>
                    <a:pt x="1247140" y="4132580"/>
                    <a:pt x="1189990" y="4175760"/>
                  </a:cubicBezTo>
                  <a:lnTo>
                    <a:pt x="712470" y="4533900"/>
                  </a:lnTo>
                  <a:lnTo>
                    <a:pt x="2592070" y="4533900"/>
                  </a:lnTo>
                  <a:cubicBezTo>
                    <a:pt x="2952750" y="4533900"/>
                    <a:pt x="3208020" y="4452620"/>
                    <a:pt x="3359150" y="4290060"/>
                  </a:cubicBezTo>
                  <a:cubicBezTo>
                    <a:pt x="3510280" y="4127500"/>
                    <a:pt x="3618230" y="3873500"/>
                    <a:pt x="3680460" y="3526790"/>
                  </a:cubicBezTo>
                  <a:lnTo>
                    <a:pt x="3813810" y="3526790"/>
                  </a:lnTo>
                  <a:lnTo>
                    <a:pt x="3735070" y="5777230"/>
                  </a:lnTo>
                  <a:lnTo>
                    <a:pt x="54610" y="5777230"/>
                  </a:lnTo>
                  <a:lnTo>
                    <a:pt x="54610" y="4834890"/>
                  </a:lnTo>
                  <a:lnTo>
                    <a:pt x="845820" y="4079240"/>
                  </a:lnTo>
                  <a:cubicBezTo>
                    <a:pt x="1383030" y="3569970"/>
                    <a:pt x="1765300" y="3116580"/>
                    <a:pt x="1988820" y="2717800"/>
                  </a:cubicBezTo>
                  <a:cubicBezTo>
                    <a:pt x="2213610" y="2320290"/>
                    <a:pt x="2325370" y="1880870"/>
                    <a:pt x="2325370" y="1402080"/>
                  </a:cubicBezTo>
                  <a:cubicBezTo>
                    <a:pt x="2325370" y="923290"/>
                    <a:pt x="2275840" y="595630"/>
                    <a:pt x="2176780" y="419100"/>
                  </a:cubicBezTo>
                  <a:cubicBezTo>
                    <a:pt x="2077720" y="242570"/>
                    <a:pt x="1910080" y="154940"/>
                    <a:pt x="1675130" y="154940"/>
                  </a:cubicBezTo>
                  <a:cubicBezTo>
                    <a:pt x="1440180" y="154940"/>
                    <a:pt x="1275080" y="217170"/>
                    <a:pt x="1181100" y="341630"/>
                  </a:cubicBezTo>
                  <a:cubicBezTo>
                    <a:pt x="1088390" y="466090"/>
                    <a:pt x="1041400" y="585470"/>
                    <a:pt x="1041400" y="698500"/>
                  </a:cubicBezTo>
                  <a:cubicBezTo>
                    <a:pt x="1041400" y="811530"/>
                    <a:pt x="1056640" y="913130"/>
                    <a:pt x="1088390" y="999490"/>
                  </a:cubicBezTo>
                  <a:lnTo>
                    <a:pt x="1323340" y="999490"/>
                  </a:lnTo>
                  <a:cubicBezTo>
                    <a:pt x="1365250" y="1113790"/>
                    <a:pt x="1385570" y="1249680"/>
                    <a:pt x="1385570" y="1409700"/>
                  </a:cubicBezTo>
                  <a:cubicBezTo>
                    <a:pt x="1385570" y="1569720"/>
                    <a:pt x="1320800" y="1708150"/>
                    <a:pt x="1189990" y="1823720"/>
                  </a:cubicBezTo>
                  <a:cubicBezTo>
                    <a:pt x="1059180" y="1940560"/>
                    <a:pt x="886460" y="1998980"/>
                    <a:pt x="673100" y="1998980"/>
                  </a:cubicBezTo>
                  <a:cubicBezTo>
                    <a:pt x="458470" y="1998980"/>
                    <a:pt x="293370" y="1927860"/>
                    <a:pt x="175260" y="1783080"/>
                  </a:cubicBezTo>
                  <a:cubicBezTo>
                    <a:pt x="58420" y="1639570"/>
                    <a:pt x="0" y="1459230"/>
                    <a:pt x="0" y="1243330"/>
                  </a:cubicBezTo>
                  <a:cubicBezTo>
                    <a:pt x="0" y="880110"/>
                    <a:pt x="151130" y="581660"/>
                    <a:pt x="454660" y="349250"/>
                  </a:cubicBezTo>
                  <a:close/>
                </a:path>
              </a:pathLst>
            </a:custGeom>
            <a:solidFill>
              <a:srgbClr val="FFC966"/>
            </a:solidFill>
            <a:ln w="12700">
              <a:solidFill>
                <a:srgbClr val="000000"/>
              </a:solidFill>
            </a:ln>
          </p:spPr>
        </p:sp>
      </p:grpSp>
      <p:sp>
        <p:nvSpPr>
          <p:cNvPr name="TextBox 6" id="6"/>
          <p:cNvSpPr txBox="true"/>
          <p:nvPr/>
        </p:nvSpPr>
        <p:spPr>
          <a:xfrm rot="0">
            <a:off x="10512941" y="2913527"/>
            <a:ext cx="6544448" cy="4345646"/>
          </a:xfrm>
          <a:prstGeom prst="rect">
            <a:avLst/>
          </a:prstGeom>
        </p:spPr>
        <p:txBody>
          <a:bodyPr anchor="t" rtlCol="false" tIns="0" lIns="0" bIns="0" rIns="0">
            <a:spAutoFit/>
          </a:bodyPr>
          <a:lstStyle/>
          <a:p>
            <a:pPr algn="ctr" marL="0" indent="0" lvl="0">
              <a:lnSpc>
                <a:spcPts val="8670"/>
              </a:lnSpc>
              <a:spcBef>
                <a:spcPct val="0"/>
              </a:spcBef>
            </a:pPr>
            <a:r>
              <a:rPr lang="en-US" b="true" sz="6192" i="true">
                <a:solidFill>
                  <a:srgbClr val="092F42"/>
                </a:solidFill>
                <a:latin typeface="Cormorant Garamond Bold Italics"/>
                <a:ea typeface="Cormorant Garamond Bold Italics"/>
                <a:cs typeface="Cormorant Garamond Bold Italics"/>
                <a:sym typeface="Cormorant Garamond Bold Italics"/>
              </a:rPr>
              <a:t>Where Beauty Lives: Understanding Inventory Availability &amp; Audience Reach</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sp>
        <p:nvSpPr>
          <p:cNvPr name="TextBox 3" id="3"/>
          <p:cNvSpPr txBox="true"/>
          <p:nvPr/>
        </p:nvSpPr>
        <p:spPr>
          <a:xfrm rot="0">
            <a:off x="1364339" y="933450"/>
            <a:ext cx="15559323" cy="854075"/>
          </a:xfrm>
          <a:prstGeom prst="rect">
            <a:avLst/>
          </a:prstGeom>
        </p:spPr>
        <p:txBody>
          <a:bodyPr anchor="t" rtlCol="false" tIns="0" lIns="0" bIns="0" rIns="0">
            <a:spAutoFit/>
          </a:bodyPr>
          <a:lstStyle/>
          <a:p>
            <a:pPr algn="ctr">
              <a:lnSpc>
                <a:spcPts val="7000"/>
              </a:lnSpc>
            </a:pPr>
            <a:r>
              <a:rPr lang="en-US" sz="5000" b="true">
                <a:solidFill>
                  <a:srgbClr val="000000"/>
                </a:solidFill>
                <a:latin typeface="Cormorant Garamond Bold"/>
                <a:ea typeface="Cormorant Garamond Bold"/>
                <a:cs typeface="Cormorant Garamond Bold"/>
                <a:sym typeface="Cormorant Garamond Bold"/>
              </a:rPr>
              <a:t>Audience Performance By Category</a:t>
            </a:r>
          </a:p>
        </p:txBody>
      </p:sp>
      <p:sp>
        <p:nvSpPr>
          <p:cNvPr name="Freeform 4" id="4"/>
          <p:cNvSpPr/>
          <p:nvPr/>
        </p:nvSpPr>
        <p:spPr>
          <a:xfrm flipH="false" flipV="false" rot="0">
            <a:off x="1364339" y="1953066"/>
            <a:ext cx="10056307" cy="7305234"/>
          </a:xfrm>
          <a:custGeom>
            <a:avLst/>
            <a:gdLst/>
            <a:ahLst/>
            <a:cxnLst/>
            <a:rect r="r" b="b" t="t" l="l"/>
            <a:pathLst>
              <a:path h="7305234" w="10056307">
                <a:moveTo>
                  <a:pt x="0" y="0"/>
                </a:moveTo>
                <a:lnTo>
                  <a:pt x="10056307" y="0"/>
                </a:lnTo>
                <a:lnTo>
                  <a:pt x="10056307" y="7305234"/>
                </a:lnTo>
                <a:lnTo>
                  <a:pt x="0" y="7305234"/>
                </a:lnTo>
                <a:lnTo>
                  <a:pt x="0" y="0"/>
                </a:lnTo>
                <a:close/>
              </a:path>
            </a:pathLst>
          </a:custGeom>
          <a:blipFill>
            <a:blip r:embed="rId4"/>
            <a:stretch>
              <a:fillRect l="0" t="-5049" r="0" b="-5049"/>
            </a:stretch>
          </a:blipFill>
        </p:spPr>
      </p:sp>
      <p:sp>
        <p:nvSpPr>
          <p:cNvPr name="TextBox 5" id="5"/>
          <p:cNvSpPr txBox="true"/>
          <p:nvPr/>
        </p:nvSpPr>
        <p:spPr>
          <a:xfrm rot="0">
            <a:off x="11945022" y="2514079"/>
            <a:ext cx="4664394" cy="715258"/>
          </a:xfrm>
          <a:prstGeom prst="rect">
            <a:avLst/>
          </a:prstGeom>
        </p:spPr>
        <p:txBody>
          <a:bodyPr anchor="t" rtlCol="false" tIns="0" lIns="0" bIns="0" rIns="0">
            <a:spAutoFit/>
          </a:bodyPr>
          <a:lstStyle/>
          <a:p>
            <a:pPr algn="ctr">
              <a:lnSpc>
                <a:spcPts val="2871"/>
              </a:lnSpc>
            </a:pPr>
            <a:r>
              <a:rPr lang="en-US" sz="2050">
                <a:solidFill>
                  <a:srgbClr val="000000"/>
                </a:solidFill>
                <a:latin typeface="Glacial Indifference"/>
                <a:ea typeface="Glacial Indifference"/>
                <a:cs typeface="Glacial Indifference"/>
                <a:sym typeface="Glacial Indifference"/>
              </a:rPr>
              <a:t>Men account for 53.8% of the Audience.</a:t>
            </a:r>
          </a:p>
          <a:p>
            <a:pPr algn="ctr">
              <a:lnSpc>
                <a:spcPts val="2871"/>
              </a:lnSpc>
              <a:spcBef>
                <a:spcPct val="0"/>
              </a:spcBef>
            </a:pPr>
            <a:r>
              <a:rPr lang="en-US" sz="2050">
                <a:solidFill>
                  <a:srgbClr val="000000"/>
                </a:solidFill>
                <a:latin typeface="Glacial Indifference"/>
                <a:ea typeface="Glacial Indifference"/>
                <a:cs typeface="Glacial Indifference"/>
                <a:sym typeface="Glacial Indifference"/>
              </a:rPr>
              <a:t>   </a:t>
            </a:r>
          </a:p>
        </p:txBody>
      </p:sp>
      <p:sp>
        <p:nvSpPr>
          <p:cNvPr name="TextBox 6" id="6"/>
          <p:cNvSpPr txBox="true"/>
          <p:nvPr/>
        </p:nvSpPr>
        <p:spPr>
          <a:xfrm rot="0">
            <a:off x="11932385" y="3511317"/>
            <a:ext cx="4689667" cy="1444505"/>
          </a:xfrm>
          <a:prstGeom prst="rect">
            <a:avLst/>
          </a:prstGeom>
        </p:spPr>
        <p:txBody>
          <a:bodyPr anchor="t" rtlCol="false" tIns="0" lIns="0" bIns="0" rIns="0">
            <a:spAutoFit/>
          </a:bodyPr>
          <a:lstStyle/>
          <a:p>
            <a:pPr algn="ctr">
              <a:lnSpc>
                <a:spcPts val="2871"/>
              </a:lnSpc>
              <a:spcBef>
                <a:spcPct val="0"/>
              </a:spcBef>
            </a:pPr>
            <a:r>
              <a:rPr lang="en-US" sz="2050">
                <a:solidFill>
                  <a:srgbClr val="000000"/>
                </a:solidFill>
                <a:latin typeface="Glacial Indifference"/>
                <a:ea typeface="Glacial Indifference"/>
                <a:cs typeface="Glacial Indifference"/>
                <a:sym typeface="Glacial Indifference"/>
              </a:rPr>
              <a:t>C</a:t>
            </a:r>
            <a:r>
              <a:rPr lang="en-US" sz="2050">
                <a:solidFill>
                  <a:srgbClr val="000000"/>
                </a:solidFill>
                <a:latin typeface="Glacial Indifference"/>
                <a:ea typeface="Glacial Indifference"/>
                <a:cs typeface="Glacial Indifference"/>
                <a:sym typeface="Glacial Indifference"/>
              </a:rPr>
              <a:t>ollege Graduates and Non-college Graduates have an even number of representatives </a:t>
            </a:r>
          </a:p>
          <a:p>
            <a:pPr algn="ctr">
              <a:lnSpc>
                <a:spcPts val="2871"/>
              </a:lnSpc>
              <a:spcBef>
                <a:spcPct val="0"/>
              </a:spcBef>
            </a:pPr>
          </a:p>
        </p:txBody>
      </p:sp>
      <p:sp>
        <p:nvSpPr>
          <p:cNvPr name="TextBox 7" id="7"/>
          <p:cNvSpPr txBox="true"/>
          <p:nvPr/>
        </p:nvSpPr>
        <p:spPr>
          <a:xfrm rot="0">
            <a:off x="11993493" y="5055784"/>
            <a:ext cx="4567452" cy="1079881"/>
          </a:xfrm>
          <a:prstGeom prst="rect">
            <a:avLst/>
          </a:prstGeom>
        </p:spPr>
        <p:txBody>
          <a:bodyPr anchor="t" rtlCol="false" tIns="0" lIns="0" bIns="0" rIns="0">
            <a:spAutoFit/>
          </a:bodyPr>
          <a:lstStyle/>
          <a:p>
            <a:pPr algn="ctr">
              <a:lnSpc>
                <a:spcPts val="2871"/>
              </a:lnSpc>
            </a:pPr>
            <a:r>
              <a:rPr lang="en-US" sz="2050">
                <a:solidFill>
                  <a:srgbClr val="000000"/>
                </a:solidFill>
                <a:latin typeface="Glacial Indifference"/>
                <a:ea typeface="Glacial Indifference"/>
                <a:cs typeface="Glacial Indifference"/>
                <a:sym typeface="Glacial Indifference"/>
              </a:rPr>
              <a:t>The Most Popular Age is</a:t>
            </a:r>
          </a:p>
          <a:p>
            <a:pPr algn="ctr">
              <a:lnSpc>
                <a:spcPts val="2871"/>
              </a:lnSpc>
            </a:pPr>
            <a:r>
              <a:rPr lang="en-US" sz="2050">
                <a:solidFill>
                  <a:srgbClr val="000000"/>
                </a:solidFill>
                <a:latin typeface="Glacial Indifference"/>
                <a:ea typeface="Glacial Indifference"/>
                <a:cs typeface="Glacial Indifference"/>
                <a:sym typeface="Glacial Indifference"/>
              </a:rPr>
              <a:t>Age 65 at 11.5%, followed by </a:t>
            </a:r>
          </a:p>
          <a:p>
            <a:pPr algn="ctr">
              <a:lnSpc>
                <a:spcPts val="2871"/>
              </a:lnSpc>
              <a:spcBef>
                <a:spcPct val="0"/>
              </a:spcBef>
            </a:pPr>
            <a:r>
              <a:rPr lang="en-US" sz="2050">
                <a:solidFill>
                  <a:srgbClr val="000000"/>
                </a:solidFill>
                <a:latin typeface="Glacial Indifference"/>
                <a:ea typeface="Glacial Indifference"/>
                <a:cs typeface="Glacial Indifference"/>
                <a:sym typeface="Glacial Indifference"/>
              </a:rPr>
              <a:t>Ages 24, 35, and 36 at 7.7%.</a:t>
            </a:r>
          </a:p>
        </p:txBody>
      </p:sp>
      <p:sp>
        <p:nvSpPr>
          <p:cNvPr name="TextBox 8" id="8"/>
          <p:cNvSpPr txBox="true"/>
          <p:nvPr/>
        </p:nvSpPr>
        <p:spPr>
          <a:xfrm rot="0">
            <a:off x="11883425" y="6695262"/>
            <a:ext cx="4725991" cy="715258"/>
          </a:xfrm>
          <a:prstGeom prst="rect">
            <a:avLst/>
          </a:prstGeom>
        </p:spPr>
        <p:txBody>
          <a:bodyPr anchor="t" rtlCol="false" tIns="0" lIns="0" bIns="0" rIns="0">
            <a:spAutoFit/>
          </a:bodyPr>
          <a:lstStyle/>
          <a:p>
            <a:pPr algn="ctr">
              <a:lnSpc>
                <a:spcPts val="2871"/>
              </a:lnSpc>
              <a:spcBef>
                <a:spcPct val="0"/>
              </a:spcBef>
            </a:pPr>
            <a:r>
              <a:rPr lang="en-US" sz="2050">
                <a:solidFill>
                  <a:srgbClr val="000000"/>
                </a:solidFill>
                <a:latin typeface="Glacial Indifference"/>
                <a:ea typeface="Glacial Indifference"/>
                <a:cs typeface="Glacial Indifference"/>
                <a:sym typeface="Glacial Indifference"/>
              </a:rPr>
              <a:t>People without children account for 57.7% of the Audience. </a:t>
            </a:r>
          </a:p>
        </p:txBody>
      </p:sp>
      <p:sp>
        <p:nvSpPr>
          <p:cNvPr name="TextBox 9" id="9"/>
          <p:cNvSpPr txBox="true"/>
          <p:nvPr/>
        </p:nvSpPr>
        <p:spPr>
          <a:xfrm rot="0">
            <a:off x="11945022" y="7971534"/>
            <a:ext cx="4573309" cy="715258"/>
          </a:xfrm>
          <a:prstGeom prst="rect">
            <a:avLst/>
          </a:prstGeom>
        </p:spPr>
        <p:txBody>
          <a:bodyPr anchor="t" rtlCol="false" tIns="0" lIns="0" bIns="0" rIns="0">
            <a:spAutoFit/>
          </a:bodyPr>
          <a:lstStyle/>
          <a:p>
            <a:pPr algn="ctr">
              <a:lnSpc>
                <a:spcPts val="2871"/>
              </a:lnSpc>
              <a:spcBef>
                <a:spcPct val="0"/>
              </a:spcBef>
            </a:pPr>
            <a:r>
              <a:rPr lang="en-US" sz="2050">
                <a:solidFill>
                  <a:srgbClr val="000000"/>
                </a:solidFill>
                <a:latin typeface="Glacial Indifference"/>
                <a:ea typeface="Glacial Indifference"/>
                <a:cs typeface="Glacial Indifference"/>
                <a:sym typeface="Glacial Indifference"/>
              </a:rPr>
              <a:t>The Most Popular number of Children is 3 at 54.5%.  </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graphicFrame>
        <p:nvGraphicFramePr>
          <p:cNvPr name="Table 3" id="3"/>
          <p:cNvGraphicFramePr>
            <a:graphicFrameLocks noGrp="true"/>
          </p:cNvGraphicFramePr>
          <p:nvPr/>
        </p:nvGraphicFramePr>
        <p:xfrm>
          <a:off x="848953" y="3548062"/>
          <a:ext cx="6530545" cy="3190875"/>
        </p:xfrm>
        <a:graphic>
          <a:graphicData uri="http://schemas.openxmlformats.org/drawingml/2006/table">
            <a:tbl>
              <a:tblPr/>
              <a:tblGrid>
                <a:gridCol w="597440"/>
                <a:gridCol w="3155723"/>
              </a:tblGrid>
              <a:tr h="797719">
                <a:tc>
                  <a:txBody>
                    <a:bodyPr anchor="t" rtlCol="false"/>
                    <a:lstStyle/>
                    <a:p>
                      <a:pPr algn="l">
                        <a:lnSpc>
                          <a:spcPts val="2799"/>
                        </a:lnSpc>
                        <a:defRPr/>
                      </a:pPr>
                      <a:r>
                        <a:rPr lang="en-US" sz="1999" b="true">
                          <a:solidFill>
                            <a:srgbClr val="000000"/>
                          </a:solidFill>
                          <a:latin typeface="DM Sans Bold"/>
                          <a:ea typeface="DM Sans Bold"/>
                          <a:cs typeface="DM Sans Bold"/>
                          <a:sym typeface="DM Sans Bold"/>
                        </a:rPr>
                        <a:t>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799"/>
                        </a:lnSpc>
                        <a:defRPr/>
                      </a:pPr>
                      <a:r>
                        <a:rPr lang="en-US" sz="1999">
                          <a:solidFill>
                            <a:srgbClr val="000000"/>
                          </a:solidFill>
                          <a:latin typeface="DM Sans"/>
                          <a:ea typeface="DM Sans"/>
                          <a:cs typeface="DM Sans"/>
                          <a:sym typeface="DM Sans"/>
                        </a:rPr>
                        <a:t>Executive Summary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797719">
                <a:tc>
                  <a:txBody>
                    <a:bodyPr anchor="t" rtlCol="false"/>
                    <a:lstStyle/>
                    <a:p>
                      <a:pPr algn="l">
                        <a:lnSpc>
                          <a:spcPts val="2799"/>
                        </a:lnSpc>
                        <a:defRPr/>
                      </a:pPr>
                      <a:r>
                        <a:rPr lang="en-US" sz="1999" b="true">
                          <a:solidFill>
                            <a:srgbClr val="000000"/>
                          </a:solidFill>
                          <a:latin typeface="DM Sans Bold"/>
                          <a:ea typeface="DM Sans Bold"/>
                          <a:cs typeface="DM Sans Bold"/>
                          <a:sym typeface="DM Sans Bold"/>
                        </a:rPr>
                        <a:t>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799"/>
                        </a:lnSpc>
                        <a:defRPr/>
                      </a:pPr>
                      <a:r>
                        <a:rPr lang="en-US" sz="1999">
                          <a:solidFill>
                            <a:srgbClr val="000000"/>
                          </a:solidFill>
                          <a:latin typeface="DM Sans"/>
                          <a:ea typeface="DM Sans"/>
                          <a:cs typeface="DM Sans"/>
                          <a:sym typeface="DM Sans"/>
                        </a:rPr>
                        <a:t>Business Overview</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797719">
                <a:tc>
                  <a:txBody>
                    <a:bodyPr anchor="t" rtlCol="false"/>
                    <a:lstStyle/>
                    <a:p>
                      <a:pPr algn="l">
                        <a:lnSpc>
                          <a:spcPts val="2799"/>
                        </a:lnSpc>
                        <a:defRPr/>
                      </a:pPr>
                      <a:r>
                        <a:rPr lang="en-US" sz="1999" b="true">
                          <a:solidFill>
                            <a:srgbClr val="000000"/>
                          </a:solidFill>
                          <a:latin typeface="DM Sans Bold"/>
                          <a:ea typeface="DM Sans Bold"/>
                          <a:cs typeface="DM Sans Bold"/>
                          <a:sym typeface="DM Sans Bold"/>
                        </a:rPr>
                        <a:t>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799"/>
                        </a:lnSpc>
                        <a:defRPr/>
                      </a:pPr>
                      <a:r>
                        <a:rPr lang="en-US" sz="1999">
                          <a:solidFill>
                            <a:srgbClr val="000000"/>
                          </a:solidFill>
                          <a:latin typeface="DM Sans"/>
                          <a:ea typeface="DM Sans"/>
                          <a:cs typeface="DM Sans"/>
                          <a:sym typeface="DM Sans"/>
                        </a:rPr>
                        <a:t>Inventory Analysis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797719">
                <a:tc>
                  <a:txBody>
                    <a:bodyPr anchor="t" rtlCol="false"/>
                    <a:lstStyle/>
                    <a:p>
                      <a:pPr algn="l">
                        <a:lnSpc>
                          <a:spcPts val="2799"/>
                        </a:lnSpc>
                        <a:defRPr/>
                      </a:pPr>
                      <a:r>
                        <a:rPr lang="en-US" sz="1999" b="true">
                          <a:solidFill>
                            <a:srgbClr val="000000"/>
                          </a:solidFill>
                          <a:latin typeface="DM Sans Bold"/>
                          <a:ea typeface="DM Sans Bold"/>
                          <a:cs typeface="DM Sans Bold"/>
                          <a:sym typeface="DM Sans Bold"/>
                        </a:rPr>
                        <a:t>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799"/>
                        </a:lnSpc>
                        <a:defRPr/>
                      </a:pPr>
                      <a:r>
                        <a:rPr lang="en-US" sz="1999">
                          <a:solidFill>
                            <a:srgbClr val="000000"/>
                          </a:solidFill>
                          <a:latin typeface="DM Sans"/>
                          <a:ea typeface="DM Sans"/>
                          <a:cs typeface="DM Sans"/>
                          <a:sym typeface="DM Sans"/>
                        </a:rPr>
                        <a:t>Audience Analysis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bl>
          </a:graphicData>
        </a:graphic>
      </p:graphicFrame>
      <p:graphicFrame>
        <p:nvGraphicFramePr>
          <p:cNvPr name="Table 4" id="4"/>
          <p:cNvGraphicFramePr>
            <a:graphicFrameLocks noGrp="true"/>
          </p:cNvGraphicFramePr>
          <p:nvPr/>
        </p:nvGraphicFramePr>
        <p:xfrm>
          <a:off x="7769817" y="3548062"/>
          <a:ext cx="6530545" cy="3190875"/>
        </p:xfrm>
        <a:graphic>
          <a:graphicData uri="http://schemas.openxmlformats.org/drawingml/2006/table">
            <a:tbl>
              <a:tblPr/>
              <a:tblGrid>
                <a:gridCol w="607320"/>
                <a:gridCol w="3145843"/>
              </a:tblGrid>
              <a:tr h="797719">
                <a:tc>
                  <a:txBody>
                    <a:bodyPr anchor="t" rtlCol="false"/>
                    <a:lstStyle/>
                    <a:p>
                      <a:pPr algn="l">
                        <a:lnSpc>
                          <a:spcPts val="2799"/>
                        </a:lnSpc>
                        <a:defRPr/>
                      </a:pPr>
                      <a:r>
                        <a:rPr lang="en-US" sz="1999" b="true">
                          <a:solidFill>
                            <a:srgbClr val="000000"/>
                          </a:solidFill>
                          <a:latin typeface="DM Sans Bold"/>
                          <a:ea typeface="DM Sans Bold"/>
                          <a:cs typeface="DM Sans Bold"/>
                          <a:sym typeface="DM Sans Bold"/>
                        </a:rPr>
                        <a:t>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799"/>
                        </a:lnSpc>
                        <a:defRPr/>
                      </a:pPr>
                      <a:r>
                        <a:rPr lang="en-US" sz="1999">
                          <a:solidFill>
                            <a:srgbClr val="000000"/>
                          </a:solidFill>
                          <a:latin typeface="DM Sans"/>
                          <a:ea typeface="DM Sans"/>
                          <a:cs typeface="DM Sans"/>
                          <a:sym typeface="DM Sans"/>
                        </a:rPr>
                        <a:t>Spatial Analysis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797719">
                <a:tc>
                  <a:txBody>
                    <a:bodyPr anchor="t" rtlCol="false"/>
                    <a:lstStyle/>
                    <a:p>
                      <a:pPr algn="l">
                        <a:lnSpc>
                          <a:spcPts val="2799"/>
                        </a:lnSpc>
                        <a:defRPr/>
                      </a:pPr>
                      <a:r>
                        <a:rPr lang="en-US" sz="1999" b="true">
                          <a:solidFill>
                            <a:srgbClr val="000000"/>
                          </a:solidFill>
                          <a:latin typeface="DM Sans Bold"/>
                          <a:ea typeface="DM Sans Bold"/>
                          <a:cs typeface="DM Sans Bold"/>
                          <a:sym typeface="DM Sans Bold"/>
                        </a:rPr>
                        <a:t>6</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799"/>
                        </a:lnSpc>
                        <a:defRPr/>
                      </a:pPr>
                      <a:r>
                        <a:rPr lang="en-US" sz="1999">
                          <a:solidFill>
                            <a:srgbClr val="000000"/>
                          </a:solidFill>
                          <a:latin typeface="DM Sans"/>
                          <a:ea typeface="DM Sans"/>
                          <a:cs typeface="DM Sans"/>
                          <a:sym typeface="DM Sans"/>
                        </a:rPr>
                        <a:t>Creative Analysis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797719">
                <a:tc>
                  <a:txBody>
                    <a:bodyPr anchor="t" rtlCol="false"/>
                    <a:lstStyle/>
                    <a:p>
                      <a:pPr algn="l">
                        <a:lnSpc>
                          <a:spcPts val="2799"/>
                        </a:lnSpc>
                        <a:defRPr/>
                      </a:pPr>
                      <a:r>
                        <a:rPr lang="en-US" sz="1999" b="true">
                          <a:solidFill>
                            <a:srgbClr val="000000"/>
                          </a:solidFill>
                          <a:latin typeface="DM Sans Bold"/>
                          <a:ea typeface="DM Sans Bold"/>
                          <a:cs typeface="DM Sans Bold"/>
                          <a:sym typeface="DM Sans Bold"/>
                        </a:rPr>
                        <a:t>7</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799"/>
                        </a:lnSpc>
                        <a:defRPr/>
                      </a:pPr>
                      <a:r>
                        <a:rPr lang="en-US" sz="1999">
                          <a:solidFill>
                            <a:srgbClr val="000000"/>
                          </a:solidFill>
                          <a:latin typeface="DM Sans"/>
                          <a:ea typeface="DM Sans"/>
                          <a:cs typeface="DM Sans"/>
                          <a:sym typeface="DM Sans"/>
                        </a:rPr>
                        <a:t>Recommendations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797719">
                <a:tc>
                  <a:txBody>
                    <a:bodyPr anchor="t" rtlCol="false"/>
                    <a:lstStyle/>
                    <a:p>
                      <a:pPr algn="l">
                        <a:lnSpc>
                          <a:spcPts val="2799"/>
                        </a:lnSpc>
                        <a:defRPr/>
                      </a:pPr>
                      <a:r>
                        <a:rPr lang="en-US" sz="1999" b="true">
                          <a:solidFill>
                            <a:srgbClr val="000000"/>
                          </a:solidFill>
                          <a:latin typeface="DM Sans Bold"/>
                          <a:ea typeface="DM Sans Bold"/>
                          <a:cs typeface="DM Sans Bold"/>
                          <a:sym typeface="DM Sans Bold"/>
                        </a:rPr>
                        <a:t>8</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2799"/>
                        </a:lnSpc>
                        <a:defRPr/>
                      </a:pPr>
                      <a:r>
                        <a:rPr lang="en-US" sz="1999">
                          <a:solidFill>
                            <a:srgbClr val="000000"/>
                          </a:solidFill>
                          <a:latin typeface="DM Sans"/>
                          <a:ea typeface="DM Sans"/>
                          <a:cs typeface="DM Sans"/>
                          <a:sym typeface="DM Sans"/>
                        </a:rPr>
                        <a:t>Conclusion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bl>
          </a:graphicData>
        </a:graphic>
      </p:graphicFrame>
      <p:sp>
        <p:nvSpPr>
          <p:cNvPr name="TextBox 5" id="5"/>
          <p:cNvSpPr txBox="true"/>
          <p:nvPr/>
        </p:nvSpPr>
        <p:spPr>
          <a:xfrm rot="0">
            <a:off x="1494716" y="1192372"/>
            <a:ext cx="13318560" cy="1948558"/>
          </a:xfrm>
          <a:prstGeom prst="rect">
            <a:avLst/>
          </a:prstGeom>
        </p:spPr>
        <p:txBody>
          <a:bodyPr anchor="t" rtlCol="false" tIns="0" lIns="0" bIns="0" rIns="0">
            <a:spAutoFit/>
          </a:bodyPr>
          <a:lstStyle/>
          <a:p>
            <a:pPr algn="ctr" marL="0" indent="0" lvl="0">
              <a:lnSpc>
                <a:spcPts val="15974"/>
              </a:lnSpc>
              <a:spcBef>
                <a:spcPct val="0"/>
              </a:spcBef>
            </a:pPr>
            <a:r>
              <a:rPr lang="en-US" b="true" sz="11410">
                <a:solidFill>
                  <a:srgbClr val="092F42"/>
                </a:solidFill>
                <a:latin typeface="Cormorant Garamond Bold"/>
                <a:ea typeface="Cormorant Garamond Bold"/>
                <a:cs typeface="Cormorant Garamond Bold"/>
                <a:sym typeface="Cormorant Garamond Bold"/>
              </a:rPr>
              <a:t>Agenda </a:t>
            </a:r>
          </a:p>
        </p:txBody>
      </p:sp>
      <p:grpSp>
        <p:nvGrpSpPr>
          <p:cNvPr name="Group 6" id="6"/>
          <p:cNvGrpSpPr/>
          <p:nvPr/>
        </p:nvGrpSpPr>
        <p:grpSpPr>
          <a:xfrm rot="-5400000">
            <a:off x="11246082" y="3344944"/>
            <a:ext cx="10486723" cy="3597113"/>
            <a:chOff x="0" y="0"/>
            <a:chExt cx="2761935" cy="947388"/>
          </a:xfrm>
        </p:grpSpPr>
        <p:sp>
          <p:nvSpPr>
            <p:cNvPr name="Freeform 7" id="7"/>
            <p:cNvSpPr/>
            <p:nvPr/>
          </p:nvSpPr>
          <p:spPr>
            <a:xfrm flipH="false" flipV="false" rot="0">
              <a:off x="0" y="0"/>
              <a:ext cx="2761935" cy="947388"/>
            </a:xfrm>
            <a:custGeom>
              <a:avLst/>
              <a:gdLst/>
              <a:ahLst/>
              <a:cxnLst/>
              <a:rect r="r" b="b" t="t" l="l"/>
              <a:pathLst>
                <a:path h="947388" w="2761935">
                  <a:moveTo>
                    <a:pt x="14765" y="0"/>
                  </a:moveTo>
                  <a:lnTo>
                    <a:pt x="2747170" y="0"/>
                  </a:lnTo>
                  <a:cubicBezTo>
                    <a:pt x="2751086" y="0"/>
                    <a:pt x="2754842" y="1556"/>
                    <a:pt x="2757611" y="4325"/>
                  </a:cubicBezTo>
                  <a:cubicBezTo>
                    <a:pt x="2760380" y="7094"/>
                    <a:pt x="2761935" y="10849"/>
                    <a:pt x="2761935" y="14765"/>
                  </a:cubicBezTo>
                  <a:lnTo>
                    <a:pt x="2761935" y="932623"/>
                  </a:lnTo>
                  <a:cubicBezTo>
                    <a:pt x="2761935" y="936538"/>
                    <a:pt x="2760380" y="940294"/>
                    <a:pt x="2757611" y="943063"/>
                  </a:cubicBezTo>
                  <a:cubicBezTo>
                    <a:pt x="2754842" y="945832"/>
                    <a:pt x="2751086" y="947388"/>
                    <a:pt x="2747170" y="947388"/>
                  </a:cubicBezTo>
                  <a:lnTo>
                    <a:pt x="14765" y="947388"/>
                  </a:lnTo>
                  <a:cubicBezTo>
                    <a:pt x="10849" y="947388"/>
                    <a:pt x="7094" y="945832"/>
                    <a:pt x="4325" y="943063"/>
                  </a:cubicBezTo>
                  <a:cubicBezTo>
                    <a:pt x="1556" y="940294"/>
                    <a:pt x="0" y="936538"/>
                    <a:pt x="0" y="932623"/>
                  </a:cubicBezTo>
                  <a:lnTo>
                    <a:pt x="0" y="14765"/>
                  </a:lnTo>
                  <a:cubicBezTo>
                    <a:pt x="0" y="10849"/>
                    <a:pt x="1556" y="7094"/>
                    <a:pt x="4325" y="4325"/>
                  </a:cubicBezTo>
                  <a:cubicBezTo>
                    <a:pt x="7094" y="1556"/>
                    <a:pt x="10849" y="0"/>
                    <a:pt x="14765" y="0"/>
                  </a:cubicBezTo>
                  <a:close/>
                </a:path>
              </a:pathLst>
            </a:custGeom>
            <a:solidFill>
              <a:srgbClr val="0F4966"/>
            </a:solidFill>
          </p:spPr>
        </p:sp>
        <p:sp>
          <p:nvSpPr>
            <p:cNvPr name="TextBox 8" id="8"/>
            <p:cNvSpPr txBox="true"/>
            <p:nvPr/>
          </p:nvSpPr>
          <p:spPr>
            <a:xfrm>
              <a:off x="0" y="-38100"/>
              <a:ext cx="2761935" cy="98548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4195981" y="8328299"/>
            <a:ext cx="1979628" cy="989814"/>
          </a:xfrm>
          <a:custGeom>
            <a:avLst/>
            <a:gdLst/>
            <a:ahLst/>
            <a:cxnLst/>
            <a:rect r="r" b="b" t="t" l="l"/>
            <a:pathLst>
              <a:path h="989814" w="1979628">
                <a:moveTo>
                  <a:pt x="0" y="0"/>
                </a:moveTo>
                <a:lnTo>
                  <a:pt x="1979627" y="0"/>
                </a:lnTo>
                <a:lnTo>
                  <a:pt x="1979627" y="989814"/>
                </a:lnTo>
                <a:lnTo>
                  <a:pt x="0" y="989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4970097" y="533913"/>
            <a:ext cx="3038693" cy="6463330"/>
            <a:chOff x="0" y="0"/>
            <a:chExt cx="3175000" cy="6753256"/>
          </a:xfrm>
        </p:grpSpPr>
        <p:sp>
          <p:nvSpPr>
            <p:cNvPr name="Freeform 11" id="11"/>
            <p:cNvSpPr/>
            <p:nvPr/>
          </p:nvSpPr>
          <p:spPr>
            <a:xfrm flipH="false" flipV="false" rot="0">
              <a:off x="0" y="0"/>
              <a:ext cx="3175000" cy="6753256"/>
            </a:xfrm>
            <a:custGeom>
              <a:avLst/>
              <a:gdLst/>
              <a:ahLst/>
              <a:cxnLst/>
              <a:rect r="r" b="b" t="t" l="l"/>
              <a:pathLst>
                <a:path h="6753256" w="3175000">
                  <a:moveTo>
                    <a:pt x="1587500" y="6753256"/>
                  </a:moveTo>
                  <a:cubicBezTo>
                    <a:pt x="711200" y="6753256"/>
                    <a:pt x="0" y="5996891"/>
                    <a:pt x="0" y="5064942"/>
                  </a:cubicBezTo>
                  <a:lnTo>
                    <a:pt x="0" y="1688314"/>
                  </a:lnTo>
                  <a:cubicBezTo>
                    <a:pt x="0" y="756365"/>
                    <a:pt x="711200" y="0"/>
                    <a:pt x="1587500" y="0"/>
                  </a:cubicBezTo>
                  <a:cubicBezTo>
                    <a:pt x="2463800" y="0"/>
                    <a:pt x="3175000" y="756365"/>
                    <a:pt x="3175000" y="1688314"/>
                  </a:cubicBezTo>
                  <a:lnTo>
                    <a:pt x="3175000" y="5064942"/>
                  </a:lnTo>
                  <a:cubicBezTo>
                    <a:pt x="3175000" y="5996891"/>
                    <a:pt x="2463800" y="6753256"/>
                    <a:pt x="1587500" y="6753256"/>
                  </a:cubicBezTo>
                  <a:close/>
                </a:path>
              </a:pathLst>
            </a:custGeom>
            <a:blipFill>
              <a:blip r:embed="rId5"/>
              <a:stretch>
                <a:fillRect l="-205859" t="0" r="-47170" b="0"/>
              </a:stretch>
            </a:blipFill>
            <a:ln w="38100" cap="sq">
              <a:solidFill>
                <a:srgbClr val="092F42"/>
              </a:solidFill>
              <a:prstDash val="solid"/>
              <a:miter/>
            </a:ln>
          </p:spPr>
        </p:sp>
      </p:grpSp>
      <p:grpSp>
        <p:nvGrpSpPr>
          <p:cNvPr name="Group 12" id="12"/>
          <p:cNvGrpSpPr/>
          <p:nvPr/>
        </p:nvGrpSpPr>
        <p:grpSpPr>
          <a:xfrm rot="5400000">
            <a:off x="339935" y="3788384"/>
            <a:ext cx="364904" cy="319291"/>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F4966"/>
            </a:solidFill>
          </p:spPr>
        </p:sp>
        <p:sp>
          <p:nvSpPr>
            <p:cNvPr name="TextBox 14" id="1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5462628">
            <a:off x="170769" y="3769214"/>
            <a:ext cx="383946" cy="332593"/>
          </a:xfrm>
          <a:custGeom>
            <a:avLst/>
            <a:gdLst/>
            <a:ahLst/>
            <a:cxnLst/>
            <a:rect r="r" b="b" t="t" l="l"/>
            <a:pathLst>
              <a:path h="332593" w="383946">
                <a:moveTo>
                  <a:pt x="0" y="0"/>
                </a:moveTo>
                <a:lnTo>
                  <a:pt x="383946" y="0"/>
                </a:lnTo>
                <a:lnTo>
                  <a:pt x="383946" y="332594"/>
                </a:lnTo>
                <a:lnTo>
                  <a:pt x="0" y="3325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5400000">
            <a:off x="339935" y="4612377"/>
            <a:ext cx="364904" cy="319291"/>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F4966"/>
            </a:solidFill>
          </p:spPr>
        </p:sp>
        <p:sp>
          <p:nvSpPr>
            <p:cNvPr name="TextBox 18" id="1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5400000">
            <a:off x="339935" y="5436371"/>
            <a:ext cx="364904" cy="319291"/>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F4966"/>
            </a:solidFill>
          </p:spPr>
        </p:sp>
        <p:sp>
          <p:nvSpPr>
            <p:cNvPr name="TextBox 21" id="21"/>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5400000">
            <a:off x="339935" y="6260364"/>
            <a:ext cx="364904" cy="319291"/>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F4966"/>
            </a:solidFill>
          </p:spPr>
        </p:sp>
        <p:sp>
          <p:nvSpPr>
            <p:cNvPr name="TextBox 24" id="2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5462628">
            <a:off x="160648" y="4618245"/>
            <a:ext cx="383946" cy="332593"/>
          </a:xfrm>
          <a:custGeom>
            <a:avLst/>
            <a:gdLst/>
            <a:ahLst/>
            <a:cxnLst/>
            <a:rect r="r" b="b" t="t" l="l"/>
            <a:pathLst>
              <a:path h="332593" w="383946">
                <a:moveTo>
                  <a:pt x="0" y="0"/>
                </a:moveTo>
                <a:lnTo>
                  <a:pt x="383946" y="0"/>
                </a:lnTo>
                <a:lnTo>
                  <a:pt x="383946" y="332593"/>
                </a:lnTo>
                <a:lnTo>
                  <a:pt x="0" y="3325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5462628">
            <a:off x="170769" y="5417201"/>
            <a:ext cx="383946" cy="332593"/>
          </a:xfrm>
          <a:custGeom>
            <a:avLst/>
            <a:gdLst/>
            <a:ahLst/>
            <a:cxnLst/>
            <a:rect r="r" b="b" t="t" l="l"/>
            <a:pathLst>
              <a:path h="332593" w="383946">
                <a:moveTo>
                  <a:pt x="0" y="0"/>
                </a:moveTo>
                <a:lnTo>
                  <a:pt x="383946" y="0"/>
                </a:lnTo>
                <a:lnTo>
                  <a:pt x="383946" y="332593"/>
                </a:lnTo>
                <a:lnTo>
                  <a:pt x="0" y="3325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5462628">
            <a:off x="170769" y="6241194"/>
            <a:ext cx="383946" cy="332593"/>
          </a:xfrm>
          <a:custGeom>
            <a:avLst/>
            <a:gdLst/>
            <a:ahLst/>
            <a:cxnLst/>
            <a:rect r="r" b="b" t="t" l="l"/>
            <a:pathLst>
              <a:path h="332593" w="383946">
                <a:moveTo>
                  <a:pt x="0" y="0"/>
                </a:moveTo>
                <a:lnTo>
                  <a:pt x="383946" y="0"/>
                </a:lnTo>
                <a:lnTo>
                  <a:pt x="383946" y="332593"/>
                </a:lnTo>
                <a:lnTo>
                  <a:pt x="0" y="3325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sp>
        <p:nvSpPr>
          <p:cNvPr name="Freeform 3" id="3"/>
          <p:cNvSpPr/>
          <p:nvPr/>
        </p:nvSpPr>
        <p:spPr>
          <a:xfrm flipH="false" flipV="false" rot="0">
            <a:off x="1637131" y="1872506"/>
            <a:ext cx="9234553" cy="7385794"/>
          </a:xfrm>
          <a:custGeom>
            <a:avLst/>
            <a:gdLst/>
            <a:ahLst/>
            <a:cxnLst/>
            <a:rect r="r" b="b" t="t" l="l"/>
            <a:pathLst>
              <a:path h="7385794" w="9234553">
                <a:moveTo>
                  <a:pt x="0" y="0"/>
                </a:moveTo>
                <a:lnTo>
                  <a:pt x="9234553" y="0"/>
                </a:lnTo>
                <a:lnTo>
                  <a:pt x="9234553" y="7385794"/>
                </a:lnTo>
                <a:lnTo>
                  <a:pt x="0" y="7385794"/>
                </a:lnTo>
                <a:lnTo>
                  <a:pt x="0" y="0"/>
                </a:lnTo>
                <a:close/>
              </a:path>
            </a:pathLst>
          </a:custGeom>
          <a:blipFill>
            <a:blip r:embed="rId4"/>
            <a:stretch>
              <a:fillRect l="0" t="0" r="0" b="0"/>
            </a:stretch>
          </a:blipFill>
        </p:spPr>
      </p:sp>
      <p:sp>
        <p:nvSpPr>
          <p:cNvPr name="TextBox 4" id="4"/>
          <p:cNvSpPr txBox="true"/>
          <p:nvPr/>
        </p:nvSpPr>
        <p:spPr>
          <a:xfrm rot="0">
            <a:off x="1637131" y="885081"/>
            <a:ext cx="15013739" cy="854075"/>
          </a:xfrm>
          <a:prstGeom prst="rect">
            <a:avLst/>
          </a:prstGeom>
        </p:spPr>
        <p:txBody>
          <a:bodyPr anchor="t" rtlCol="false" tIns="0" lIns="0" bIns="0" rIns="0">
            <a:spAutoFit/>
          </a:bodyPr>
          <a:lstStyle/>
          <a:p>
            <a:pPr algn="ctr">
              <a:lnSpc>
                <a:spcPts val="7000"/>
              </a:lnSpc>
            </a:pPr>
            <a:r>
              <a:rPr lang="en-US" sz="5000" b="true">
                <a:solidFill>
                  <a:srgbClr val="000000"/>
                </a:solidFill>
                <a:latin typeface="Cormorant Garamond Bold"/>
                <a:ea typeface="Cormorant Garamond Bold"/>
                <a:cs typeface="Cormorant Garamond Bold"/>
                <a:sym typeface="Cormorant Garamond Bold"/>
              </a:rPr>
              <a:t>Conversion</a:t>
            </a:r>
            <a:r>
              <a:rPr lang="en-US" sz="5000" b="true">
                <a:solidFill>
                  <a:srgbClr val="000000"/>
                </a:solidFill>
                <a:latin typeface="Cormorant Garamond Bold"/>
                <a:ea typeface="Cormorant Garamond Bold"/>
                <a:cs typeface="Cormorant Garamond Bold"/>
                <a:sym typeface="Cormorant Garamond Bold"/>
              </a:rPr>
              <a:t> Rates Across Audience Segments</a:t>
            </a:r>
          </a:p>
        </p:txBody>
      </p:sp>
      <p:sp>
        <p:nvSpPr>
          <p:cNvPr name="TextBox 5" id="5"/>
          <p:cNvSpPr txBox="true"/>
          <p:nvPr/>
        </p:nvSpPr>
        <p:spPr>
          <a:xfrm rot="0">
            <a:off x="11429336" y="2114046"/>
            <a:ext cx="4481720" cy="709930"/>
          </a:xfrm>
          <a:prstGeom prst="rect">
            <a:avLst/>
          </a:prstGeom>
        </p:spPr>
        <p:txBody>
          <a:bodyPr anchor="t" rtlCol="false" tIns="0" lIns="0" bIns="0" rIns="0">
            <a:spAutoFit/>
          </a:bodyPr>
          <a:lstStyle/>
          <a:p>
            <a:pPr algn="ctr">
              <a:lnSpc>
                <a:spcPts val="2869"/>
              </a:lnSpc>
              <a:spcBef>
                <a:spcPct val="0"/>
              </a:spcBef>
            </a:pPr>
            <a:r>
              <a:rPr lang="en-US" sz="2049">
                <a:solidFill>
                  <a:srgbClr val="000000"/>
                </a:solidFill>
                <a:latin typeface="Glacial Indifference"/>
                <a:ea typeface="Glacial Indifference"/>
                <a:cs typeface="Glacial Indifference"/>
                <a:sym typeface="Glacial Indifference"/>
              </a:rPr>
              <a:t>Women have a slightly higher conversion rate than men. </a:t>
            </a:r>
          </a:p>
        </p:txBody>
      </p:sp>
      <p:sp>
        <p:nvSpPr>
          <p:cNvPr name="TextBox 6" id="6"/>
          <p:cNvSpPr txBox="true"/>
          <p:nvPr/>
        </p:nvSpPr>
        <p:spPr>
          <a:xfrm rot="0">
            <a:off x="11472791" y="3283740"/>
            <a:ext cx="4394809" cy="709930"/>
          </a:xfrm>
          <a:prstGeom prst="rect">
            <a:avLst/>
          </a:prstGeom>
        </p:spPr>
        <p:txBody>
          <a:bodyPr anchor="t" rtlCol="false" tIns="0" lIns="0" bIns="0" rIns="0">
            <a:spAutoFit/>
          </a:bodyPr>
          <a:lstStyle/>
          <a:p>
            <a:pPr algn="ctr">
              <a:lnSpc>
                <a:spcPts val="2869"/>
              </a:lnSpc>
              <a:spcBef>
                <a:spcPct val="0"/>
              </a:spcBef>
            </a:pPr>
            <a:r>
              <a:rPr lang="en-US" sz="2049">
                <a:solidFill>
                  <a:srgbClr val="000000"/>
                </a:solidFill>
                <a:latin typeface="Glacial Indifference"/>
                <a:ea typeface="Glacial Indifference"/>
                <a:cs typeface="Glacial Indifference"/>
                <a:sym typeface="Glacial Indifference"/>
              </a:rPr>
              <a:t>Non-college graduates have a 1% higher conversion rate than men.</a:t>
            </a:r>
          </a:p>
        </p:txBody>
      </p:sp>
      <p:sp>
        <p:nvSpPr>
          <p:cNvPr name="TextBox 7" id="7"/>
          <p:cNvSpPr txBox="true"/>
          <p:nvPr/>
        </p:nvSpPr>
        <p:spPr>
          <a:xfrm rot="0">
            <a:off x="11610242" y="4632082"/>
            <a:ext cx="4119909" cy="1433830"/>
          </a:xfrm>
          <a:prstGeom prst="rect">
            <a:avLst/>
          </a:prstGeom>
        </p:spPr>
        <p:txBody>
          <a:bodyPr anchor="t" rtlCol="false" tIns="0" lIns="0" bIns="0" rIns="0">
            <a:spAutoFit/>
          </a:bodyPr>
          <a:lstStyle/>
          <a:p>
            <a:pPr algn="ctr">
              <a:lnSpc>
                <a:spcPts val="2869"/>
              </a:lnSpc>
            </a:pPr>
            <a:r>
              <a:rPr lang="en-US" sz="2049">
                <a:solidFill>
                  <a:srgbClr val="000000"/>
                </a:solidFill>
                <a:latin typeface="Glacial Indifference"/>
                <a:ea typeface="Glacial Indifference"/>
                <a:cs typeface="Glacial Indifference"/>
                <a:sym typeface="Glacial Indifference"/>
              </a:rPr>
              <a:t>The Top conversion rate per Age is</a:t>
            </a:r>
          </a:p>
          <a:p>
            <a:pPr algn="ctr">
              <a:lnSpc>
                <a:spcPts val="2869"/>
              </a:lnSpc>
              <a:spcBef>
                <a:spcPct val="0"/>
              </a:spcBef>
            </a:pPr>
            <a:r>
              <a:rPr lang="en-US" sz="2049">
                <a:solidFill>
                  <a:srgbClr val="000000"/>
                </a:solidFill>
                <a:latin typeface="Glacial Indifference"/>
                <a:ea typeface="Glacial Indifference"/>
                <a:cs typeface="Glacial Indifference"/>
                <a:sym typeface="Glacial Indifference"/>
              </a:rPr>
              <a:t>Age 39 by far, followed by Age 40, Age 41, and Age 61.</a:t>
            </a:r>
          </a:p>
          <a:p>
            <a:pPr algn="ctr">
              <a:lnSpc>
                <a:spcPts val="2869"/>
              </a:lnSpc>
              <a:spcBef>
                <a:spcPct val="0"/>
              </a:spcBef>
            </a:pPr>
          </a:p>
        </p:txBody>
      </p:sp>
      <p:sp>
        <p:nvSpPr>
          <p:cNvPr name="TextBox 8" id="8"/>
          <p:cNvSpPr txBox="true"/>
          <p:nvPr/>
        </p:nvSpPr>
        <p:spPr>
          <a:xfrm rot="0">
            <a:off x="11655222" y="6268826"/>
            <a:ext cx="4029948" cy="709930"/>
          </a:xfrm>
          <a:prstGeom prst="rect">
            <a:avLst/>
          </a:prstGeom>
        </p:spPr>
        <p:txBody>
          <a:bodyPr anchor="t" rtlCol="false" tIns="0" lIns="0" bIns="0" rIns="0">
            <a:spAutoFit/>
          </a:bodyPr>
          <a:lstStyle/>
          <a:p>
            <a:pPr algn="ctr">
              <a:lnSpc>
                <a:spcPts val="2869"/>
              </a:lnSpc>
              <a:spcBef>
                <a:spcPct val="0"/>
              </a:spcBef>
            </a:pPr>
            <a:r>
              <a:rPr lang="en-US" sz="2049">
                <a:solidFill>
                  <a:srgbClr val="000000"/>
                </a:solidFill>
                <a:latin typeface="Glacial Indifference"/>
                <a:ea typeface="Glacial Indifference"/>
                <a:cs typeface="Glacial Indifference"/>
                <a:sym typeface="Glacial Indifference"/>
              </a:rPr>
              <a:t>Non-Parents have almost a 1% higher conversion rate than Parents.</a:t>
            </a:r>
          </a:p>
        </p:txBody>
      </p:sp>
      <p:sp>
        <p:nvSpPr>
          <p:cNvPr name="TextBox 9" id="9"/>
          <p:cNvSpPr txBox="true"/>
          <p:nvPr/>
        </p:nvSpPr>
        <p:spPr>
          <a:xfrm rot="0">
            <a:off x="11433546" y="7828720"/>
            <a:ext cx="4473300" cy="1071880"/>
          </a:xfrm>
          <a:prstGeom prst="rect">
            <a:avLst/>
          </a:prstGeom>
        </p:spPr>
        <p:txBody>
          <a:bodyPr anchor="t" rtlCol="false" tIns="0" lIns="0" bIns="0" rIns="0">
            <a:spAutoFit/>
          </a:bodyPr>
          <a:lstStyle/>
          <a:p>
            <a:pPr algn="ctr">
              <a:lnSpc>
                <a:spcPts val="2869"/>
              </a:lnSpc>
              <a:spcBef>
                <a:spcPct val="0"/>
              </a:spcBef>
            </a:pPr>
            <a:r>
              <a:rPr lang="en-US" sz="2049">
                <a:solidFill>
                  <a:srgbClr val="000000"/>
                </a:solidFill>
                <a:latin typeface="Glacial Indifference"/>
                <a:ea typeface="Glacial Indifference"/>
                <a:cs typeface="Glacial Indifference"/>
                <a:sym typeface="Glacial Indifference"/>
              </a:rPr>
              <a:t>Parents of 2 kids have the highest conversion rate, followed by parents of 4 kids. </a:t>
            </a:r>
          </a:p>
        </p:txBody>
      </p:sp>
      <p:sp>
        <p:nvSpPr>
          <p:cNvPr name="TextBox 10" id="10"/>
          <p:cNvSpPr txBox="true"/>
          <p:nvPr/>
        </p:nvSpPr>
        <p:spPr>
          <a:xfrm rot="0">
            <a:off x="17633763" y="9671050"/>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1634261" y="3759416"/>
            <a:ext cx="6096013" cy="5498884"/>
          </a:xfrm>
          <a:custGeom>
            <a:avLst/>
            <a:gdLst/>
            <a:ahLst/>
            <a:cxnLst/>
            <a:rect r="r" b="b" t="t" l="l"/>
            <a:pathLst>
              <a:path h="5498884" w="6096013">
                <a:moveTo>
                  <a:pt x="0" y="0"/>
                </a:moveTo>
                <a:lnTo>
                  <a:pt x="6096013" y="0"/>
                </a:lnTo>
                <a:lnTo>
                  <a:pt x="6096013" y="5498884"/>
                </a:lnTo>
                <a:lnTo>
                  <a:pt x="0" y="5498884"/>
                </a:lnTo>
                <a:lnTo>
                  <a:pt x="0" y="0"/>
                </a:lnTo>
                <a:close/>
              </a:path>
            </a:pathLst>
          </a:custGeom>
          <a:blipFill>
            <a:blip r:embed="rId3"/>
            <a:stretch>
              <a:fillRect l="0" t="-1127" r="0" b="-1127"/>
            </a:stretch>
          </a:blipFill>
        </p:spPr>
      </p:sp>
      <p:sp>
        <p:nvSpPr>
          <p:cNvPr name="Freeform 4" id="4"/>
          <p:cNvSpPr/>
          <p:nvPr/>
        </p:nvSpPr>
        <p:spPr>
          <a:xfrm flipH="false" flipV="false" rot="0">
            <a:off x="10431312" y="3759416"/>
            <a:ext cx="5636538" cy="5498884"/>
          </a:xfrm>
          <a:custGeom>
            <a:avLst/>
            <a:gdLst/>
            <a:ahLst/>
            <a:cxnLst/>
            <a:rect r="r" b="b" t="t" l="l"/>
            <a:pathLst>
              <a:path h="5498884" w="5636538">
                <a:moveTo>
                  <a:pt x="0" y="0"/>
                </a:moveTo>
                <a:lnTo>
                  <a:pt x="5636538" y="0"/>
                </a:lnTo>
                <a:lnTo>
                  <a:pt x="5636538" y="5498884"/>
                </a:lnTo>
                <a:lnTo>
                  <a:pt x="0" y="5498884"/>
                </a:lnTo>
                <a:lnTo>
                  <a:pt x="0" y="0"/>
                </a:lnTo>
                <a:close/>
              </a:path>
            </a:pathLst>
          </a:custGeom>
          <a:blipFill>
            <a:blip r:embed="rId4"/>
            <a:stretch>
              <a:fillRect l="0" t="0" r="0" b="0"/>
            </a:stretch>
          </a:blipFill>
        </p:spPr>
      </p:sp>
      <p:sp>
        <p:nvSpPr>
          <p:cNvPr name="TextBox 5" id="5"/>
          <p:cNvSpPr txBox="true"/>
          <p:nvPr/>
        </p:nvSpPr>
        <p:spPr>
          <a:xfrm rot="0">
            <a:off x="1028700" y="933450"/>
            <a:ext cx="16040455" cy="781050"/>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92F42"/>
                </a:solidFill>
                <a:latin typeface="Cormorant Garamond Bold"/>
                <a:ea typeface="Cormorant Garamond Bold"/>
                <a:cs typeface="Cormorant Garamond Bold"/>
                <a:sym typeface="Cormorant Garamond Bold"/>
              </a:rPr>
              <a:t>Click-Through Rates for Campaign Engagement by Level of Education</a:t>
            </a:r>
          </a:p>
        </p:txBody>
      </p:sp>
      <p:sp>
        <p:nvSpPr>
          <p:cNvPr name="TextBox 6" id="6"/>
          <p:cNvSpPr txBox="true"/>
          <p:nvPr/>
        </p:nvSpPr>
        <p:spPr>
          <a:xfrm rot="0">
            <a:off x="1786020" y="1856619"/>
            <a:ext cx="5792496" cy="1703527"/>
          </a:xfrm>
          <a:prstGeom prst="rect">
            <a:avLst/>
          </a:prstGeom>
        </p:spPr>
        <p:txBody>
          <a:bodyPr anchor="t" rtlCol="false" tIns="0" lIns="0" bIns="0" rIns="0">
            <a:spAutoFit/>
          </a:bodyPr>
          <a:lstStyle/>
          <a:p>
            <a:pPr algn="l" marL="321692" indent="-160846" lvl="1">
              <a:lnSpc>
                <a:spcPts val="2324"/>
              </a:lnSpc>
              <a:buFont typeface="Arial"/>
              <a:buChar char="•"/>
            </a:pPr>
            <a:r>
              <a:rPr lang="en-US" sz="1490">
                <a:solidFill>
                  <a:srgbClr val="092F42"/>
                </a:solidFill>
                <a:latin typeface="Glacial Indifference"/>
                <a:ea typeface="Glacial Indifference"/>
                <a:cs typeface="Glacial Indifference"/>
                <a:sym typeface="Glacial Indifference"/>
              </a:rPr>
              <a:t>College graduates consistently had higher engagement (CTR) than Non-College graduates across all campaign types.</a:t>
            </a:r>
          </a:p>
          <a:p>
            <a:pPr algn="l" marL="321692" indent="-160846" lvl="1">
              <a:lnSpc>
                <a:spcPts val="2324"/>
              </a:lnSpc>
              <a:buFont typeface="Arial"/>
              <a:buChar char="•"/>
            </a:pPr>
            <a:r>
              <a:rPr lang="en-US" sz="1490">
                <a:solidFill>
                  <a:srgbClr val="092F42"/>
                </a:solidFill>
                <a:latin typeface="Glacial Indifference"/>
                <a:ea typeface="Glacial Indifference"/>
                <a:cs typeface="Glacial Indifference"/>
                <a:sym typeface="Glacial Indifference"/>
              </a:rPr>
              <a:t>Non-College graduates showed relatively lower responsiveness to urgency-based messages.</a:t>
            </a:r>
          </a:p>
          <a:p>
            <a:pPr algn="l" marL="321692" indent="-160846" lvl="1">
              <a:lnSpc>
                <a:spcPts val="2324"/>
              </a:lnSpc>
              <a:buFont typeface="Arial"/>
              <a:buChar char="•"/>
            </a:pPr>
            <a:r>
              <a:rPr lang="en-US" sz="1490">
                <a:solidFill>
                  <a:srgbClr val="092F42"/>
                </a:solidFill>
                <a:latin typeface="Glacial Indifference"/>
                <a:ea typeface="Glacial Indifference"/>
                <a:cs typeface="Glacial Indifference"/>
                <a:sym typeface="Glacial Indifference"/>
              </a:rPr>
              <a:t>“Subscribe Today - 10% Discount” campaigns had the highest engagement overall.</a:t>
            </a:r>
          </a:p>
        </p:txBody>
      </p:sp>
      <p:sp>
        <p:nvSpPr>
          <p:cNvPr name="TextBox 7" id="7"/>
          <p:cNvSpPr txBox="true"/>
          <p:nvPr/>
        </p:nvSpPr>
        <p:spPr>
          <a:xfrm rot="0">
            <a:off x="10431312" y="1827185"/>
            <a:ext cx="5636538" cy="1790970"/>
          </a:xfrm>
          <a:prstGeom prst="rect">
            <a:avLst/>
          </a:prstGeom>
        </p:spPr>
        <p:txBody>
          <a:bodyPr anchor="t" rtlCol="false" tIns="0" lIns="0" bIns="0" rIns="0">
            <a:spAutoFit/>
          </a:bodyPr>
          <a:lstStyle/>
          <a:p>
            <a:pPr algn="l" marL="321554" indent="-160777" lvl="1">
              <a:lnSpc>
                <a:spcPts val="2085"/>
              </a:lnSpc>
              <a:buFont typeface="Arial"/>
              <a:buChar char="•"/>
            </a:pPr>
            <a:r>
              <a:rPr lang="en-US" sz="1489">
                <a:solidFill>
                  <a:srgbClr val="092F42"/>
                </a:solidFill>
                <a:latin typeface="Glacial Indifference"/>
                <a:ea typeface="Glacial Indifference"/>
                <a:cs typeface="Glacial Indifference"/>
                <a:sym typeface="Glacial Indifference"/>
              </a:rPr>
              <a:t>Non-College graduates engaged more with beauty-related campaigns overall.</a:t>
            </a:r>
          </a:p>
          <a:p>
            <a:pPr algn="l" marL="321554" indent="-160777" lvl="1">
              <a:lnSpc>
                <a:spcPts val="2085"/>
              </a:lnSpc>
              <a:buFont typeface="Arial"/>
              <a:buChar char="•"/>
            </a:pPr>
            <a:r>
              <a:rPr lang="en-US" sz="1489">
                <a:solidFill>
                  <a:srgbClr val="092F42"/>
                </a:solidFill>
                <a:latin typeface="Glacial Indifference"/>
                <a:ea typeface="Glacial Indifference"/>
                <a:cs typeface="Glacial Indifference"/>
                <a:sym typeface="Glacial Indifference"/>
              </a:rPr>
              <a:t>The gap in engagement is most pronounced on urgent, discount-heavy messaging.</a:t>
            </a:r>
          </a:p>
          <a:p>
            <a:pPr algn="l" marL="321554" indent="-160777" lvl="1">
              <a:lnSpc>
                <a:spcPts val="2085"/>
              </a:lnSpc>
              <a:buFont typeface="Arial"/>
              <a:buChar char="•"/>
            </a:pPr>
            <a:r>
              <a:rPr lang="en-US" sz="1489">
                <a:solidFill>
                  <a:srgbClr val="092F42"/>
                </a:solidFill>
                <a:latin typeface="Glacial Indifference"/>
                <a:ea typeface="Glacial Indifference"/>
                <a:cs typeface="Glacial Indifference"/>
                <a:sym typeface="Glacial Indifference"/>
              </a:rPr>
              <a:t>The only campaign that College graduates had stronger engagement with than Non-College graduates is “Subscribe Today - 10% Discount”.</a:t>
            </a:r>
          </a:p>
        </p:txBody>
      </p:sp>
      <p:sp>
        <p:nvSpPr>
          <p:cNvPr name="TextBox 8" id="8"/>
          <p:cNvSpPr txBox="true"/>
          <p:nvPr/>
        </p:nvSpPr>
        <p:spPr>
          <a:xfrm rot="0">
            <a:off x="17267964" y="938284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TextBox 3" id="3"/>
          <p:cNvSpPr txBox="true"/>
          <p:nvPr/>
        </p:nvSpPr>
        <p:spPr>
          <a:xfrm rot="0">
            <a:off x="1028700" y="942975"/>
            <a:ext cx="16230600" cy="795020"/>
          </a:xfrm>
          <a:prstGeom prst="rect">
            <a:avLst/>
          </a:prstGeom>
        </p:spPr>
        <p:txBody>
          <a:bodyPr anchor="t" rtlCol="false" tIns="0" lIns="0" bIns="0" rIns="0">
            <a:spAutoFit/>
          </a:bodyPr>
          <a:lstStyle/>
          <a:p>
            <a:pPr algn="l" marL="0" indent="0" lvl="0">
              <a:lnSpc>
                <a:spcPts val="6579"/>
              </a:lnSpc>
              <a:spcBef>
                <a:spcPct val="0"/>
              </a:spcBef>
            </a:pPr>
            <a:r>
              <a:rPr lang="en-US" b="true" sz="4699" strike="noStrike" u="none">
                <a:solidFill>
                  <a:srgbClr val="092F42"/>
                </a:solidFill>
                <a:latin typeface="Cormorant Garamond Bold"/>
                <a:ea typeface="Cormorant Garamond Bold"/>
                <a:cs typeface="Cormorant Garamond Bold"/>
                <a:sym typeface="Cormorant Garamond Bold"/>
              </a:rPr>
              <a:t>Cost-Effectiveness of Different Audience Groups by Campaign Type</a:t>
            </a:r>
          </a:p>
        </p:txBody>
      </p:sp>
      <p:sp>
        <p:nvSpPr>
          <p:cNvPr name="Freeform 4" id="4"/>
          <p:cNvSpPr/>
          <p:nvPr/>
        </p:nvSpPr>
        <p:spPr>
          <a:xfrm flipH="false" flipV="false" rot="0">
            <a:off x="9797586" y="4262257"/>
            <a:ext cx="6191454" cy="5146855"/>
          </a:xfrm>
          <a:custGeom>
            <a:avLst/>
            <a:gdLst/>
            <a:ahLst/>
            <a:cxnLst/>
            <a:rect r="r" b="b" t="t" l="l"/>
            <a:pathLst>
              <a:path h="5146855" w="6191454">
                <a:moveTo>
                  <a:pt x="0" y="0"/>
                </a:moveTo>
                <a:lnTo>
                  <a:pt x="6191453" y="0"/>
                </a:lnTo>
                <a:lnTo>
                  <a:pt x="6191453" y="5146855"/>
                </a:lnTo>
                <a:lnTo>
                  <a:pt x="0" y="5146855"/>
                </a:lnTo>
                <a:lnTo>
                  <a:pt x="0" y="0"/>
                </a:lnTo>
                <a:close/>
              </a:path>
            </a:pathLst>
          </a:custGeom>
          <a:blipFill>
            <a:blip r:embed="rId3"/>
            <a:stretch>
              <a:fillRect l="0" t="-2976" r="0" b="-23621"/>
            </a:stretch>
          </a:blipFill>
        </p:spPr>
      </p:sp>
      <p:sp>
        <p:nvSpPr>
          <p:cNvPr name="Freeform 5" id="5"/>
          <p:cNvSpPr/>
          <p:nvPr/>
        </p:nvSpPr>
        <p:spPr>
          <a:xfrm flipH="false" flipV="false" rot="0">
            <a:off x="2298961" y="4298856"/>
            <a:ext cx="6191454" cy="5110256"/>
          </a:xfrm>
          <a:custGeom>
            <a:avLst/>
            <a:gdLst/>
            <a:ahLst/>
            <a:cxnLst/>
            <a:rect r="r" b="b" t="t" l="l"/>
            <a:pathLst>
              <a:path h="5110256" w="6191454">
                <a:moveTo>
                  <a:pt x="0" y="0"/>
                </a:moveTo>
                <a:lnTo>
                  <a:pt x="6191453" y="0"/>
                </a:lnTo>
                <a:lnTo>
                  <a:pt x="6191453" y="5110256"/>
                </a:lnTo>
                <a:lnTo>
                  <a:pt x="0" y="5110256"/>
                </a:lnTo>
                <a:lnTo>
                  <a:pt x="0" y="0"/>
                </a:lnTo>
                <a:close/>
              </a:path>
            </a:pathLst>
          </a:custGeom>
          <a:blipFill>
            <a:blip r:embed="rId4"/>
            <a:stretch>
              <a:fillRect l="0" t="-2997" r="0" b="-24507"/>
            </a:stretch>
          </a:blipFill>
        </p:spPr>
      </p:sp>
      <p:sp>
        <p:nvSpPr>
          <p:cNvPr name="TextBox 6" id="6"/>
          <p:cNvSpPr txBox="true"/>
          <p:nvPr/>
        </p:nvSpPr>
        <p:spPr>
          <a:xfrm rot="0">
            <a:off x="9797586" y="2042142"/>
            <a:ext cx="6191454" cy="1647444"/>
          </a:xfrm>
          <a:prstGeom prst="rect">
            <a:avLst/>
          </a:prstGeom>
        </p:spPr>
        <p:txBody>
          <a:bodyPr anchor="t" rtlCol="false" tIns="0" lIns="0" bIns="0" rIns="0">
            <a:spAutoFit/>
          </a:bodyPr>
          <a:lstStyle/>
          <a:p>
            <a:pPr algn="l" marL="367031" indent="-183515" lvl="1">
              <a:lnSpc>
                <a:spcPts val="2193"/>
              </a:lnSpc>
              <a:buFont typeface="Arial"/>
              <a:buChar char="•"/>
            </a:pPr>
            <a:r>
              <a:rPr lang="en-US" sz="1700">
                <a:solidFill>
                  <a:srgbClr val="092F42"/>
                </a:solidFill>
                <a:latin typeface="Glacial Indifference"/>
                <a:ea typeface="Glacial Indifference"/>
                <a:cs typeface="Glacial Indifference"/>
                <a:sym typeface="Glacial Indifference"/>
              </a:rPr>
              <a:t>Beauty campaigns targeting early older adults (55-64) and younger adults (18-24) were most efficient.</a:t>
            </a:r>
          </a:p>
          <a:p>
            <a:pPr algn="l" marL="367031" indent="-183515" lvl="1">
              <a:lnSpc>
                <a:spcPts val="2193"/>
              </a:lnSpc>
              <a:buFont typeface="Arial"/>
              <a:buChar char="•"/>
            </a:pPr>
            <a:r>
              <a:rPr lang="en-US" sz="1700">
                <a:solidFill>
                  <a:srgbClr val="092F42"/>
                </a:solidFill>
                <a:latin typeface="Glacial Indifference"/>
                <a:ea typeface="Glacial Indifference"/>
                <a:cs typeface="Glacial Indifference"/>
                <a:sym typeface="Glacial Indifference"/>
              </a:rPr>
              <a:t>Female audiences more cost-effective than male audiences.</a:t>
            </a:r>
          </a:p>
          <a:p>
            <a:pPr algn="l" marL="367031" indent="-183515" lvl="1">
              <a:lnSpc>
                <a:spcPts val="2193"/>
              </a:lnSpc>
              <a:buFont typeface="Arial"/>
              <a:buChar char="•"/>
            </a:pPr>
            <a:r>
              <a:rPr lang="en-US" sz="1700">
                <a:solidFill>
                  <a:srgbClr val="092F42"/>
                </a:solidFill>
                <a:latin typeface="Glacial Indifference"/>
                <a:ea typeface="Glacial Indifference"/>
                <a:cs typeface="Glacial Indifference"/>
                <a:sym typeface="Glacial Indifference"/>
              </a:rPr>
              <a:t>College graduates more cost-effective than non-college graduates.</a:t>
            </a:r>
          </a:p>
          <a:p>
            <a:pPr algn="l" marL="367031" indent="-183515" lvl="1">
              <a:lnSpc>
                <a:spcPts val="2193"/>
              </a:lnSpc>
              <a:buFont typeface="Arial"/>
              <a:buChar char="•"/>
            </a:pPr>
            <a:r>
              <a:rPr lang="en-US" sz="1700">
                <a:solidFill>
                  <a:srgbClr val="092F42"/>
                </a:solidFill>
                <a:latin typeface="Glacial Indifference"/>
                <a:ea typeface="Glacial Indifference"/>
                <a:cs typeface="Glacial Indifference"/>
                <a:sym typeface="Glacial Indifference"/>
              </a:rPr>
              <a:t>Non-parents marginally more cost-effective than parents.</a:t>
            </a:r>
          </a:p>
        </p:txBody>
      </p:sp>
      <p:sp>
        <p:nvSpPr>
          <p:cNvPr name="TextBox 7" id="7"/>
          <p:cNvSpPr txBox="true"/>
          <p:nvPr/>
        </p:nvSpPr>
        <p:spPr>
          <a:xfrm rot="0">
            <a:off x="2298961" y="2061192"/>
            <a:ext cx="6070427" cy="1912740"/>
          </a:xfrm>
          <a:prstGeom prst="rect">
            <a:avLst/>
          </a:prstGeom>
        </p:spPr>
        <p:txBody>
          <a:bodyPr anchor="t" rtlCol="false" tIns="0" lIns="0" bIns="0" rIns="0">
            <a:spAutoFit/>
          </a:bodyPr>
          <a:lstStyle/>
          <a:p>
            <a:pPr algn="l" marL="366890" indent="-183445" lvl="1">
              <a:lnSpc>
                <a:spcPts val="1903"/>
              </a:lnSpc>
              <a:buFont typeface="Arial"/>
              <a:buChar char="•"/>
            </a:pPr>
            <a:r>
              <a:rPr lang="en-US" sz="1699">
                <a:solidFill>
                  <a:srgbClr val="092F42"/>
                </a:solidFill>
                <a:latin typeface="Glacial Indifference"/>
                <a:ea typeface="Glacial Indifference"/>
                <a:cs typeface="Glacial Indifference"/>
                <a:sym typeface="Glacial Indifference"/>
              </a:rPr>
              <a:t>Younger adults (18-44) were more expensive to acquire overall, whereas older adults (45-64) were more cost-effective.</a:t>
            </a:r>
          </a:p>
          <a:p>
            <a:pPr algn="l" marL="366890" indent="-183445" lvl="1">
              <a:lnSpc>
                <a:spcPts val="1903"/>
              </a:lnSpc>
              <a:buFont typeface="Arial"/>
              <a:buChar char="•"/>
            </a:pPr>
            <a:r>
              <a:rPr lang="en-US" sz="1699">
                <a:solidFill>
                  <a:srgbClr val="092F42"/>
                </a:solidFill>
                <a:latin typeface="Glacial Indifference"/>
                <a:ea typeface="Glacial Indifference"/>
                <a:cs typeface="Glacial Indifference"/>
                <a:sym typeface="Glacial Indifference"/>
              </a:rPr>
              <a:t>M</a:t>
            </a:r>
            <a:r>
              <a:rPr lang="en-US" sz="1699">
                <a:solidFill>
                  <a:srgbClr val="092F42"/>
                </a:solidFill>
                <a:latin typeface="Glacial Indifference"/>
                <a:ea typeface="Glacial Indifference"/>
                <a:cs typeface="Glacial Indifference"/>
                <a:sym typeface="Glacial Indifference"/>
              </a:rPr>
              <a:t>ale</a:t>
            </a:r>
            <a:r>
              <a:rPr lang="en-US" sz="1699">
                <a:solidFill>
                  <a:srgbClr val="092F42"/>
                </a:solidFill>
                <a:latin typeface="Glacial Indifference"/>
                <a:ea typeface="Glacial Indifference"/>
                <a:cs typeface="Glacial Indifference"/>
                <a:sym typeface="Glacial Indifference"/>
              </a:rPr>
              <a:t>s</a:t>
            </a:r>
            <a:r>
              <a:rPr lang="en-US" sz="1699">
                <a:solidFill>
                  <a:srgbClr val="092F42"/>
                </a:solidFill>
                <a:latin typeface="Glacial Indifference"/>
                <a:ea typeface="Glacial Indifference"/>
                <a:cs typeface="Glacial Indifference"/>
                <a:sym typeface="Glacial Indifference"/>
              </a:rPr>
              <a:t> a</a:t>
            </a:r>
            <a:r>
              <a:rPr lang="en-US" sz="1699">
                <a:solidFill>
                  <a:srgbClr val="092F42"/>
                </a:solidFill>
                <a:latin typeface="Glacial Indifference"/>
                <a:ea typeface="Glacial Indifference"/>
                <a:cs typeface="Glacial Indifference"/>
                <a:sym typeface="Glacial Indifference"/>
              </a:rPr>
              <a:t>r</a:t>
            </a:r>
            <a:r>
              <a:rPr lang="en-US" sz="1699">
                <a:solidFill>
                  <a:srgbClr val="092F42"/>
                </a:solidFill>
                <a:latin typeface="Glacial Indifference"/>
                <a:ea typeface="Glacial Indifference"/>
                <a:cs typeface="Glacial Indifference"/>
                <a:sym typeface="Glacial Indifference"/>
              </a:rPr>
              <a:t>e more cost-effective than </a:t>
            </a:r>
            <a:r>
              <a:rPr lang="en-US" sz="1699">
                <a:solidFill>
                  <a:srgbClr val="092F42"/>
                </a:solidFill>
                <a:latin typeface="Glacial Indifference"/>
                <a:ea typeface="Glacial Indifference"/>
                <a:cs typeface="Glacial Indifference"/>
                <a:sym typeface="Glacial Indifference"/>
              </a:rPr>
              <a:t>fe</a:t>
            </a:r>
            <a:r>
              <a:rPr lang="en-US" sz="1699">
                <a:solidFill>
                  <a:srgbClr val="092F42"/>
                </a:solidFill>
                <a:latin typeface="Glacial Indifference"/>
                <a:ea typeface="Glacial Indifference"/>
                <a:cs typeface="Glacial Indifference"/>
                <a:sym typeface="Glacial Indifference"/>
              </a:rPr>
              <a:t>male</a:t>
            </a:r>
            <a:r>
              <a:rPr lang="en-US" sz="1699">
                <a:solidFill>
                  <a:srgbClr val="092F42"/>
                </a:solidFill>
                <a:latin typeface="Glacial Indifference"/>
                <a:ea typeface="Glacial Indifference"/>
                <a:cs typeface="Glacial Indifference"/>
                <a:sym typeface="Glacial Indifference"/>
              </a:rPr>
              <a:t>s</a:t>
            </a:r>
            <a:r>
              <a:rPr lang="en-US" sz="1699">
                <a:solidFill>
                  <a:srgbClr val="092F42"/>
                </a:solidFill>
                <a:latin typeface="Glacial Indifference"/>
                <a:ea typeface="Glacial Indifference"/>
                <a:cs typeface="Glacial Indifference"/>
                <a:sym typeface="Glacial Indifference"/>
              </a:rPr>
              <a:t> a</a:t>
            </a:r>
            <a:r>
              <a:rPr lang="en-US" sz="1699">
                <a:solidFill>
                  <a:srgbClr val="092F42"/>
                </a:solidFill>
                <a:latin typeface="Glacial Indifference"/>
                <a:ea typeface="Glacial Indifference"/>
                <a:cs typeface="Glacial Indifference"/>
                <a:sym typeface="Glacial Indifference"/>
              </a:rPr>
              <a:t>cross all campa</a:t>
            </a:r>
            <a:r>
              <a:rPr lang="en-US" sz="1699">
                <a:solidFill>
                  <a:srgbClr val="092F42"/>
                </a:solidFill>
                <a:latin typeface="Glacial Indifference"/>
                <a:ea typeface="Glacial Indifference"/>
                <a:cs typeface="Glacial Indifference"/>
                <a:sym typeface="Glacial Indifference"/>
              </a:rPr>
              <a:t>i</a:t>
            </a:r>
            <a:r>
              <a:rPr lang="en-US" sz="1699">
                <a:solidFill>
                  <a:srgbClr val="092F42"/>
                </a:solidFill>
                <a:latin typeface="Glacial Indifference"/>
                <a:ea typeface="Glacial Indifference"/>
                <a:cs typeface="Glacial Indifference"/>
                <a:sym typeface="Glacial Indifference"/>
              </a:rPr>
              <a:t>g</a:t>
            </a:r>
            <a:r>
              <a:rPr lang="en-US" sz="1699">
                <a:solidFill>
                  <a:srgbClr val="092F42"/>
                </a:solidFill>
                <a:latin typeface="Glacial Indifference"/>
                <a:ea typeface="Glacial Indifference"/>
                <a:cs typeface="Glacial Indifference"/>
                <a:sym typeface="Glacial Indifference"/>
              </a:rPr>
              <a:t>n</a:t>
            </a:r>
            <a:r>
              <a:rPr lang="en-US" sz="1699">
                <a:solidFill>
                  <a:srgbClr val="092F42"/>
                </a:solidFill>
                <a:latin typeface="Glacial Indifference"/>
                <a:ea typeface="Glacial Indifference"/>
                <a:cs typeface="Glacial Indifference"/>
                <a:sym typeface="Glacial Indifference"/>
              </a:rPr>
              <a:t> typ</a:t>
            </a:r>
            <a:r>
              <a:rPr lang="en-US" sz="1699">
                <a:solidFill>
                  <a:srgbClr val="092F42"/>
                </a:solidFill>
                <a:latin typeface="Glacial Indifference"/>
                <a:ea typeface="Glacial Indifference"/>
                <a:cs typeface="Glacial Indifference"/>
                <a:sym typeface="Glacial Indifference"/>
              </a:rPr>
              <a:t>es.</a:t>
            </a:r>
          </a:p>
          <a:p>
            <a:pPr algn="l" marL="366890" indent="-183445" lvl="1">
              <a:lnSpc>
                <a:spcPts val="1903"/>
              </a:lnSpc>
              <a:buFont typeface="Arial"/>
              <a:buChar char="•"/>
            </a:pPr>
            <a:r>
              <a:rPr lang="en-US" sz="1699">
                <a:solidFill>
                  <a:srgbClr val="092F42"/>
                </a:solidFill>
                <a:latin typeface="Glacial Indifference"/>
                <a:ea typeface="Glacial Indifference"/>
                <a:cs typeface="Glacial Indifference"/>
                <a:sym typeface="Glacial Indifference"/>
              </a:rPr>
              <a:t>College graduates </a:t>
            </a:r>
            <a:r>
              <a:rPr lang="en-US" sz="1699">
                <a:solidFill>
                  <a:srgbClr val="092F42"/>
                </a:solidFill>
                <a:latin typeface="Glacial Indifference"/>
                <a:ea typeface="Glacial Indifference"/>
                <a:cs typeface="Glacial Indifference"/>
                <a:sym typeface="Glacial Indifference"/>
              </a:rPr>
              <a:t>are </a:t>
            </a:r>
            <a:r>
              <a:rPr lang="en-US" sz="1699">
                <a:solidFill>
                  <a:srgbClr val="092F42"/>
                </a:solidFill>
                <a:latin typeface="Glacial Indifference"/>
                <a:ea typeface="Glacial Indifference"/>
                <a:cs typeface="Glacial Indifference"/>
                <a:sym typeface="Glacial Indifference"/>
              </a:rPr>
              <a:t>more cost-effective than non-college graduates.</a:t>
            </a:r>
          </a:p>
          <a:p>
            <a:pPr algn="l" marL="366890" indent="-183445" lvl="1">
              <a:lnSpc>
                <a:spcPts val="1903"/>
              </a:lnSpc>
              <a:buFont typeface="Arial"/>
              <a:buChar char="•"/>
            </a:pPr>
            <a:r>
              <a:rPr lang="en-US" sz="1699">
                <a:solidFill>
                  <a:srgbClr val="092F42"/>
                </a:solidFill>
                <a:latin typeface="Glacial Indifference"/>
                <a:ea typeface="Glacial Indifference"/>
                <a:cs typeface="Glacial Indifference"/>
                <a:sym typeface="Glacial Indifference"/>
              </a:rPr>
              <a:t>Non-parents </a:t>
            </a:r>
            <a:r>
              <a:rPr lang="en-US" sz="1699">
                <a:solidFill>
                  <a:srgbClr val="092F42"/>
                </a:solidFill>
                <a:latin typeface="Glacial Indifference"/>
                <a:ea typeface="Glacial Indifference"/>
                <a:cs typeface="Glacial Indifference"/>
                <a:sym typeface="Glacial Indifference"/>
              </a:rPr>
              <a:t>are </a:t>
            </a:r>
            <a:r>
              <a:rPr lang="en-US" sz="1699">
                <a:solidFill>
                  <a:srgbClr val="092F42"/>
                </a:solidFill>
                <a:latin typeface="Glacial Indifference"/>
                <a:ea typeface="Glacial Indifference"/>
                <a:cs typeface="Glacial Indifference"/>
                <a:sym typeface="Glacial Indifference"/>
              </a:rPr>
              <a:t>marginally more cost-effective than parents.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1028700" y="1824884"/>
            <a:ext cx="7792184" cy="5646517"/>
          </a:xfrm>
          <a:custGeom>
            <a:avLst/>
            <a:gdLst/>
            <a:ahLst/>
            <a:cxnLst/>
            <a:rect r="r" b="b" t="t" l="l"/>
            <a:pathLst>
              <a:path h="5646517" w="7792184">
                <a:moveTo>
                  <a:pt x="0" y="0"/>
                </a:moveTo>
                <a:lnTo>
                  <a:pt x="7792184" y="0"/>
                </a:lnTo>
                <a:lnTo>
                  <a:pt x="7792184" y="5646517"/>
                </a:lnTo>
                <a:lnTo>
                  <a:pt x="0" y="5646517"/>
                </a:lnTo>
                <a:lnTo>
                  <a:pt x="0" y="0"/>
                </a:lnTo>
                <a:close/>
              </a:path>
            </a:pathLst>
          </a:custGeom>
          <a:blipFill>
            <a:blip r:embed="rId3"/>
            <a:stretch>
              <a:fillRect l="0" t="-1334" r="0" b="-222"/>
            </a:stretch>
          </a:blipFill>
        </p:spPr>
      </p:sp>
      <p:sp>
        <p:nvSpPr>
          <p:cNvPr name="Freeform 4" id="4"/>
          <p:cNvSpPr/>
          <p:nvPr/>
        </p:nvSpPr>
        <p:spPr>
          <a:xfrm flipH="false" flipV="false" rot="0">
            <a:off x="8938693" y="1824884"/>
            <a:ext cx="8320607" cy="5646517"/>
          </a:xfrm>
          <a:custGeom>
            <a:avLst/>
            <a:gdLst/>
            <a:ahLst/>
            <a:cxnLst/>
            <a:rect r="r" b="b" t="t" l="l"/>
            <a:pathLst>
              <a:path h="5646517" w="8320607">
                <a:moveTo>
                  <a:pt x="0" y="0"/>
                </a:moveTo>
                <a:lnTo>
                  <a:pt x="8320607" y="0"/>
                </a:lnTo>
                <a:lnTo>
                  <a:pt x="8320607" y="5646517"/>
                </a:lnTo>
                <a:lnTo>
                  <a:pt x="0" y="5646517"/>
                </a:lnTo>
                <a:lnTo>
                  <a:pt x="0" y="0"/>
                </a:lnTo>
                <a:close/>
              </a:path>
            </a:pathLst>
          </a:custGeom>
          <a:blipFill>
            <a:blip r:embed="rId4"/>
            <a:stretch>
              <a:fillRect l="-971" t="-10393" r="-1079" b="-1076"/>
            </a:stretch>
          </a:blipFill>
        </p:spPr>
      </p:sp>
      <p:sp>
        <p:nvSpPr>
          <p:cNvPr name="TextBox 5" id="5"/>
          <p:cNvSpPr txBox="true"/>
          <p:nvPr/>
        </p:nvSpPr>
        <p:spPr>
          <a:xfrm rot="0">
            <a:off x="3179455" y="554038"/>
            <a:ext cx="12123843" cy="854075"/>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Cormorant Garamond Bold"/>
                <a:ea typeface="Cormorant Garamond Bold"/>
                <a:cs typeface="Cormorant Garamond Bold"/>
                <a:sym typeface="Cormorant Garamond Bold"/>
              </a:rPr>
              <a:t>Top Five Beauty Campaigns by CVR and Clicks </a:t>
            </a:r>
          </a:p>
        </p:txBody>
      </p:sp>
      <p:sp>
        <p:nvSpPr>
          <p:cNvPr name="TextBox 6" id="6"/>
          <p:cNvSpPr txBox="true"/>
          <p:nvPr/>
        </p:nvSpPr>
        <p:spPr>
          <a:xfrm rot="0">
            <a:off x="1028700" y="7676091"/>
            <a:ext cx="7942437" cy="1582209"/>
          </a:xfrm>
          <a:prstGeom prst="rect">
            <a:avLst/>
          </a:prstGeom>
        </p:spPr>
        <p:txBody>
          <a:bodyPr anchor="t" rtlCol="false" tIns="0" lIns="0" bIns="0" rIns="0">
            <a:spAutoFit/>
          </a:bodyPr>
          <a:lstStyle/>
          <a:p>
            <a:pPr algn="l" marL="385672" indent="-192836" lvl="1">
              <a:lnSpc>
                <a:spcPts val="2500"/>
              </a:lnSpc>
              <a:buFont typeface="Arial"/>
              <a:buChar char="•"/>
            </a:pPr>
            <a:r>
              <a:rPr lang="en-US" sz="1786">
                <a:solidFill>
                  <a:srgbClr val="000000"/>
                </a:solidFill>
                <a:latin typeface="Glacial Indifference"/>
                <a:ea typeface="Glacial Indifference"/>
                <a:cs typeface="Glacial Indifference"/>
                <a:sym typeface="Glacial Indifference"/>
              </a:rPr>
              <a:t>CVRs ranged from 28% to 50%, well above typical industry benchmarks.</a:t>
            </a:r>
          </a:p>
          <a:p>
            <a:pPr algn="l" marL="385672" indent="-192836" lvl="1">
              <a:lnSpc>
                <a:spcPts val="2500"/>
              </a:lnSpc>
              <a:buFont typeface="Arial"/>
              <a:buChar char="•"/>
            </a:pPr>
            <a:r>
              <a:rPr lang="en-US" sz="1786">
                <a:solidFill>
                  <a:srgbClr val="000000"/>
                </a:solidFill>
                <a:latin typeface="Glacial Indifference"/>
                <a:ea typeface="Glacial Indifference"/>
                <a:cs typeface="Glacial Indifference"/>
                <a:sym typeface="Glacial Indifference"/>
              </a:rPr>
              <a:t>The top 3 campaigns converted nearly 1 in 2 clicks.</a:t>
            </a:r>
          </a:p>
          <a:p>
            <a:pPr algn="l" marL="385672" indent="-192836" lvl="1">
              <a:lnSpc>
                <a:spcPts val="2500"/>
              </a:lnSpc>
              <a:buFont typeface="Arial"/>
              <a:buChar char="•"/>
            </a:pPr>
            <a:r>
              <a:rPr lang="en-US" sz="1786">
                <a:solidFill>
                  <a:srgbClr val="000000"/>
                </a:solidFill>
                <a:latin typeface="Glacial Indifference"/>
                <a:ea typeface="Glacial Indifference"/>
                <a:cs typeface="Glacial Indifference"/>
                <a:sym typeface="Glacial Indifference"/>
              </a:rPr>
              <a:t>Strong conversion suggests aligned messaging and targeting.</a:t>
            </a:r>
          </a:p>
          <a:p>
            <a:pPr algn="l">
              <a:lnSpc>
                <a:spcPts val="2500"/>
              </a:lnSpc>
            </a:pPr>
          </a:p>
          <a:p>
            <a:pPr algn="l">
              <a:lnSpc>
                <a:spcPts val="2500"/>
              </a:lnSpc>
              <a:spcBef>
                <a:spcPct val="0"/>
              </a:spcBef>
            </a:pPr>
          </a:p>
        </p:txBody>
      </p:sp>
      <p:sp>
        <p:nvSpPr>
          <p:cNvPr name="TextBox 7" id="7"/>
          <p:cNvSpPr txBox="true"/>
          <p:nvPr/>
        </p:nvSpPr>
        <p:spPr>
          <a:xfrm rot="0">
            <a:off x="8938693" y="7676091"/>
            <a:ext cx="8320607" cy="1582209"/>
          </a:xfrm>
          <a:prstGeom prst="rect">
            <a:avLst/>
          </a:prstGeom>
        </p:spPr>
        <p:txBody>
          <a:bodyPr anchor="t" rtlCol="false" tIns="0" lIns="0" bIns="0" rIns="0">
            <a:spAutoFit/>
          </a:bodyPr>
          <a:lstStyle/>
          <a:p>
            <a:pPr algn="l" marL="385672" indent="-192836" lvl="1">
              <a:lnSpc>
                <a:spcPts val="2500"/>
              </a:lnSpc>
              <a:buFont typeface="Arial"/>
              <a:buChar char="•"/>
            </a:pPr>
            <a:r>
              <a:rPr lang="en-US" sz="1786">
                <a:solidFill>
                  <a:srgbClr val="000000"/>
                </a:solidFill>
                <a:latin typeface="Glacial Indifference"/>
                <a:ea typeface="Glacial Indifference"/>
                <a:cs typeface="Glacial Indifference"/>
                <a:sym typeface="Glacial Indifference"/>
              </a:rPr>
              <a:t>Top campaigns received between 2,100 to nearly 4,000 clicks.</a:t>
            </a:r>
          </a:p>
          <a:p>
            <a:pPr algn="l" marL="385672" indent="-192836" lvl="1">
              <a:lnSpc>
                <a:spcPts val="2500"/>
              </a:lnSpc>
              <a:buFont typeface="Arial"/>
              <a:buChar char="•"/>
            </a:pPr>
            <a:r>
              <a:rPr lang="en-US" sz="1786">
                <a:solidFill>
                  <a:srgbClr val="000000"/>
                </a:solidFill>
                <a:latin typeface="Glacial Indifference"/>
                <a:ea typeface="Glacial Indifference"/>
                <a:cs typeface="Glacial Indifference"/>
                <a:sym typeface="Glacial Indifference"/>
              </a:rPr>
              <a:t>High click volume indicates strong ad appeal.</a:t>
            </a:r>
          </a:p>
          <a:p>
            <a:pPr algn="l" marL="385672" indent="-192836" lvl="1">
              <a:lnSpc>
                <a:spcPts val="2500"/>
              </a:lnSpc>
              <a:buFont typeface="Arial"/>
              <a:buChar char="•"/>
            </a:pPr>
            <a:r>
              <a:rPr lang="en-US" sz="1786">
                <a:solidFill>
                  <a:srgbClr val="000000"/>
                </a:solidFill>
                <a:latin typeface="Glacial Indifference"/>
                <a:ea typeface="Glacial Indifference"/>
                <a:cs typeface="Glacial Indifference"/>
                <a:sym typeface="Glacial Indifference"/>
              </a:rPr>
              <a:t>Not all high-click campaigns converted efficiently.</a:t>
            </a:r>
          </a:p>
          <a:p>
            <a:pPr algn="ctr">
              <a:lnSpc>
                <a:spcPts val="2500"/>
              </a:lnSpc>
            </a:pPr>
          </a:p>
          <a:p>
            <a:pPr algn="ctr">
              <a:lnSpc>
                <a:spcPts val="2500"/>
              </a:lnSpc>
              <a:spcBef>
                <a:spcPct val="0"/>
              </a:spcBef>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1028700" y="1700601"/>
            <a:ext cx="11762956" cy="7557699"/>
          </a:xfrm>
          <a:custGeom>
            <a:avLst/>
            <a:gdLst/>
            <a:ahLst/>
            <a:cxnLst/>
            <a:rect r="r" b="b" t="t" l="l"/>
            <a:pathLst>
              <a:path h="7557699" w="11762956">
                <a:moveTo>
                  <a:pt x="0" y="0"/>
                </a:moveTo>
                <a:lnTo>
                  <a:pt x="11762956" y="0"/>
                </a:lnTo>
                <a:lnTo>
                  <a:pt x="11762956" y="7557699"/>
                </a:lnTo>
                <a:lnTo>
                  <a:pt x="0" y="7557699"/>
                </a:lnTo>
                <a:lnTo>
                  <a:pt x="0" y="0"/>
                </a:lnTo>
                <a:close/>
              </a:path>
            </a:pathLst>
          </a:custGeom>
          <a:blipFill>
            <a:blip r:embed="rId3"/>
            <a:stretch>
              <a:fillRect l="0" t="0" r="0" b="0"/>
            </a:stretch>
          </a:blipFill>
        </p:spPr>
      </p:sp>
      <p:sp>
        <p:nvSpPr>
          <p:cNvPr name="TextBox 4" id="4"/>
          <p:cNvSpPr txBox="true"/>
          <p:nvPr/>
        </p:nvSpPr>
        <p:spPr>
          <a:xfrm rot="0">
            <a:off x="3625760" y="528955"/>
            <a:ext cx="11036480" cy="854075"/>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Cormorant Garamond Bold"/>
                <a:ea typeface="Cormorant Garamond Bold"/>
                <a:cs typeface="Cormorant Garamond Bold"/>
                <a:sym typeface="Cormorant Garamond Bold"/>
              </a:rPr>
              <a:t>Campaign Metrics Table for Beauty </a:t>
            </a:r>
          </a:p>
        </p:txBody>
      </p:sp>
      <p:sp>
        <p:nvSpPr>
          <p:cNvPr name="TextBox 5" id="5"/>
          <p:cNvSpPr txBox="true"/>
          <p:nvPr/>
        </p:nvSpPr>
        <p:spPr>
          <a:xfrm rot="0">
            <a:off x="12976942" y="2557061"/>
            <a:ext cx="4282358" cy="5343459"/>
          </a:xfrm>
          <a:prstGeom prst="rect">
            <a:avLst/>
          </a:prstGeom>
        </p:spPr>
        <p:txBody>
          <a:bodyPr anchor="t" rtlCol="false" tIns="0" lIns="0" bIns="0" rIns="0">
            <a:spAutoFit/>
          </a:bodyPr>
          <a:lstStyle/>
          <a:p>
            <a:pPr algn="l" marL="485900" indent="-242950" lvl="1">
              <a:lnSpc>
                <a:spcPts val="4726"/>
              </a:lnSpc>
              <a:buFont typeface="Arial"/>
              <a:buChar char="•"/>
            </a:pPr>
            <a:r>
              <a:rPr lang="en-US" sz="2250">
                <a:solidFill>
                  <a:srgbClr val="000000"/>
                </a:solidFill>
                <a:latin typeface="Glacial Indifference"/>
                <a:ea typeface="Glacial Indifference"/>
                <a:cs typeface="Glacial Indifference"/>
                <a:sym typeface="Glacial Indifference"/>
              </a:rPr>
              <a:t>One campaign achieved a 23% CVR with a low CPA under $900.</a:t>
            </a:r>
          </a:p>
          <a:p>
            <a:pPr algn="l" marL="485900" indent="-242950" lvl="1">
              <a:lnSpc>
                <a:spcPts val="4726"/>
              </a:lnSpc>
              <a:buFont typeface="Arial"/>
              <a:buChar char="•"/>
            </a:pPr>
            <a:r>
              <a:rPr lang="en-US" sz="2250">
                <a:solidFill>
                  <a:srgbClr val="000000"/>
                </a:solidFill>
                <a:latin typeface="Glacial Indifference"/>
                <a:ea typeface="Glacial Indifference"/>
                <a:cs typeface="Glacial Indifference"/>
                <a:sym typeface="Glacial Indifference"/>
              </a:rPr>
              <a:t>Others with lower CVRs (1–5%) had much higher CPAs, some exceeding $2,000.</a:t>
            </a:r>
          </a:p>
          <a:p>
            <a:pPr algn="l" marL="485900" indent="-242950" lvl="1">
              <a:lnSpc>
                <a:spcPts val="4726"/>
              </a:lnSpc>
              <a:buFont typeface="Arial"/>
              <a:buChar char="•"/>
            </a:pPr>
            <a:r>
              <a:rPr lang="en-US" sz="2250">
                <a:solidFill>
                  <a:srgbClr val="000000"/>
                </a:solidFill>
                <a:latin typeface="Glacial Indifference"/>
                <a:ea typeface="Glacial Indifference"/>
                <a:cs typeface="Glacial Indifference"/>
                <a:sym typeface="Glacial Indifference"/>
              </a:rPr>
              <a:t>High cost doesn't always equal high performance.</a:t>
            </a:r>
          </a:p>
          <a:p>
            <a:pPr algn="l">
              <a:lnSpc>
                <a:spcPts val="4726"/>
              </a:lnSpc>
            </a:pPr>
          </a:p>
        </p:txBody>
      </p:sp>
      <p:grpSp>
        <p:nvGrpSpPr>
          <p:cNvPr name="Group 6" id="6"/>
          <p:cNvGrpSpPr/>
          <p:nvPr/>
        </p:nvGrpSpPr>
        <p:grpSpPr>
          <a:xfrm rot="0">
            <a:off x="4288155" y="1383030"/>
            <a:ext cx="111442" cy="108585"/>
            <a:chOff x="0" y="0"/>
            <a:chExt cx="148590" cy="144780"/>
          </a:xfrm>
        </p:grpSpPr>
        <p:sp>
          <p:nvSpPr>
            <p:cNvPr name="Freeform 7" id="7"/>
            <p:cNvSpPr/>
            <p:nvPr/>
          </p:nvSpPr>
          <p:spPr>
            <a:xfrm flipH="false" flipV="false" rot="0">
              <a:off x="45720" y="45720"/>
              <a:ext cx="50800" cy="52070"/>
            </a:xfrm>
            <a:custGeom>
              <a:avLst/>
              <a:gdLst/>
              <a:ahLst/>
              <a:cxnLst/>
              <a:rect r="r" b="b" t="t" l="l"/>
              <a:pathLst>
                <a:path h="52070" w="50800">
                  <a:moveTo>
                    <a:pt x="50800" y="17780"/>
                  </a:moveTo>
                  <a:cubicBezTo>
                    <a:pt x="29210" y="52070"/>
                    <a:pt x="8890" y="45720"/>
                    <a:pt x="5080" y="38100"/>
                  </a:cubicBezTo>
                  <a:cubicBezTo>
                    <a:pt x="0" y="30480"/>
                    <a:pt x="3810" y="10160"/>
                    <a:pt x="10160" y="5080"/>
                  </a:cubicBezTo>
                  <a:cubicBezTo>
                    <a:pt x="17780" y="0"/>
                    <a:pt x="44450" y="7620"/>
                    <a:pt x="44450" y="7620"/>
                  </a:cubicBezTo>
                </a:path>
              </a:pathLst>
            </a:custGeom>
            <a:solidFill>
              <a:srgbClr val="0F4966"/>
            </a:solidFill>
            <a:ln cap="sq">
              <a:noFill/>
              <a:prstDash val="solid"/>
              <a:miter/>
            </a:ln>
          </p:spPr>
        </p:sp>
      </p:grpSp>
      <p:grpSp>
        <p:nvGrpSpPr>
          <p:cNvPr name="Group 8" id="8"/>
          <p:cNvGrpSpPr/>
          <p:nvPr/>
        </p:nvGrpSpPr>
        <p:grpSpPr>
          <a:xfrm rot="0">
            <a:off x="4303395" y="1419225"/>
            <a:ext cx="111442" cy="108585"/>
            <a:chOff x="0" y="0"/>
            <a:chExt cx="148590" cy="144780"/>
          </a:xfrm>
        </p:grpSpPr>
        <p:sp>
          <p:nvSpPr>
            <p:cNvPr name="Freeform 9" id="9"/>
            <p:cNvSpPr/>
            <p:nvPr/>
          </p:nvSpPr>
          <p:spPr>
            <a:xfrm flipH="false" flipV="false" rot="0">
              <a:off x="46990" y="45720"/>
              <a:ext cx="49530" cy="52070"/>
            </a:xfrm>
            <a:custGeom>
              <a:avLst/>
              <a:gdLst/>
              <a:ahLst/>
              <a:cxnLst/>
              <a:rect r="r" b="b" t="t" l="l"/>
              <a:pathLst>
                <a:path h="52070" w="49530">
                  <a:moveTo>
                    <a:pt x="49530" y="17780"/>
                  </a:moveTo>
                  <a:cubicBezTo>
                    <a:pt x="27940" y="52070"/>
                    <a:pt x="8890" y="45720"/>
                    <a:pt x="3810" y="38100"/>
                  </a:cubicBezTo>
                  <a:cubicBezTo>
                    <a:pt x="0" y="31750"/>
                    <a:pt x="3810" y="10160"/>
                    <a:pt x="10160" y="5080"/>
                  </a:cubicBezTo>
                  <a:cubicBezTo>
                    <a:pt x="16510" y="0"/>
                    <a:pt x="43180" y="7620"/>
                    <a:pt x="43180" y="7620"/>
                  </a:cubicBezTo>
                </a:path>
              </a:pathLst>
            </a:custGeom>
            <a:solidFill>
              <a:srgbClr val="0F4966"/>
            </a:solidFill>
            <a:ln cap="sq">
              <a:noFill/>
              <a:prstDash val="solid"/>
              <a:miter/>
            </a:ln>
          </p:spPr>
        </p:sp>
      </p:grpSp>
      <p:grpSp>
        <p:nvGrpSpPr>
          <p:cNvPr name="Group 10" id="10"/>
          <p:cNvGrpSpPr/>
          <p:nvPr/>
        </p:nvGrpSpPr>
        <p:grpSpPr>
          <a:xfrm rot="0">
            <a:off x="4431411" y="1752887"/>
            <a:ext cx="357333" cy="379728"/>
            <a:chOff x="0" y="0"/>
            <a:chExt cx="466090" cy="495300"/>
          </a:xfrm>
        </p:grpSpPr>
        <p:sp>
          <p:nvSpPr>
            <p:cNvPr name="Freeform 11" id="11"/>
            <p:cNvSpPr/>
            <p:nvPr/>
          </p:nvSpPr>
          <p:spPr>
            <a:xfrm flipH="false" flipV="false" rot="0">
              <a:off x="48260" y="48260"/>
              <a:ext cx="368300" cy="396240"/>
            </a:xfrm>
            <a:custGeom>
              <a:avLst/>
              <a:gdLst/>
              <a:ahLst/>
              <a:cxnLst/>
              <a:rect r="r" b="b" t="t" l="l"/>
              <a:pathLst>
                <a:path h="396240" w="368300">
                  <a:moveTo>
                    <a:pt x="2540" y="203200"/>
                  </a:moveTo>
                  <a:cubicBezTo>
                    <a:pt x="8890" y="160020"/>
                    <a:pt x="11430" y="149860"/>
                    <a:pt x="15240" y="140970"/>
                  </a:cubicBezTo>
                  <a:cubicBezTo>
                    <a:pt x="19050" y="130810"/>
                    <a:pt x="25400" y="120650"/>
                    <a:pt x="31750" y="113030"/>
                  </a:cubicBezTo>
                  <a:cubicBezTo>
                    <a:pt x="36830" y="105410"/>
                    <a:pt x="44450" y="100330"/>
                    <a:pt x="50800" y="93980"/>
                  </a:cubicBezTo>
                  <a:cubicBezTo>
                    <a:pt x="58420" y="87630"/>
                    <a:pt x="67310" y="81280"/>
                    <a:pt x="76200" y="74930"/>
                  </a:cubicBezTo>
                  <a:cubicBezTo>
                    <a:pt x="85090" y="68580"/>
                    <a:pt x="93980" y="62230"/>
                    <a:pt x="105410" y="55880"/>
                  </a:cubicBezTo>
                  <a:cubicBezTo>
                    <a:pt x="116840" y="49530"/>
                    <a:pt x="132080" y="43180"/>
                    <a:pt x="144780" y="36830"/>
                  </a:cubicBezTo>
                  <a:cubicBezTo>
                    <a:pt x="156210" y="30480"/>
                    <a:pt x="170180" y="25400"/>
                    <a:pt x="181610" y="20320"/>
                  </a:cubicBezTo>
                  <a:cubicBezTo>
                    <a:pt x="190500" y="16510"/>
                    <a:pt x="196850" y="13970"/>
                    <a:pt x="207010" y="10160"/>
                  </a:cubicBezTo>
                  <a:cubicBezTo>
                    <a:pt x="217170" y="7620"/>
                    <a:pt x="231140" y="3810"/>
                    <a:pt x="242570" y="2540"/>
                  </a:cubicBezTo>
                  <a:cubicBezTo>
                    <a:pt x="254000" y="1270"/>
                    <a:pt x="265430" y="0"/>
                    <a:pt x="276860" y="2540"/>
                  </a:cubicBezTo>
                  <a:cubicBezTo>
                    <a:pt x="289560" y="5080"/>
                    <a:pt x="308610" y="7620"/>
                    <a:pt x="317500" y="17780"/>
                  </a:cubicBezTo>
                  <a:cubicBezTo>
                    <a:pt x="325120" y="26670"/>
                    <a:pt x="325120" y="46990"/>
                    <a:pt x="326390" y="58420"/>
                  </a:cubicBezTo>
                  <a:cubicBezTo>
                    <a:pt x="327660" y="67310"/>
                    <a:pt x="323850" y="74930"/>
                    <a:pt x="326390" y="80010"/>
                  </a:cubicBezTo>
                  <a:cubicBezTo>
                    <a:pt x="330200" y="85090"/>
                    <a:pt x="340360" y="86360"/>
                    <a:pt x="342900" y="91440"/>
                  </a:cubicBezTo>
                  <a:cubicBezTo>
                    <a:pt x="346710" y="96520"/>
                    <a:pt x="341630" y="107950"/>
                    <a:pt x="345440" y="113030"/>
                  </a:cubicBezTo>
                  <a:cubicBezTo>
                    <a:pt x="347980" y="115570"/>
                    <a:pt x="353060" y="114300"/>
                    <a:pt x="355600" y="116840"/>
                  </a:cubicBezTo>
                  <a:cubicBezTo>
                    <a:pt x="360680" y="121920"/>
                    <a:pt x="365760" y="138430"/>
                    <a:pt x="367030" y="147320"/>
                  </a:cubicBezTo>
                  <a:cubicBezTo>
                    <a:pt x="368300" y="157480"/>
                    <a:pt x="367030" y="165100"/>
                    <a:pt x="367030" y="173990"/>
                  </a:cubicBezTo>
                  <a:cubicBezTo>
                    <a:pt x="367030" y="185420"/>
                    <a:pt x="367030" y="198120"/>
                    <a:pt x="367030" y="209550"/>
                  </a:cubicBezTo>
                  <a:cubicBezTo>
                    <a:pt x="365760" y="220980"/>
                    <a:pt x="364490" y="231140"/>
                    <a:pt x="363220" y="241300"/>
                  </a:cubicBezTo>
                  <a:cubicBezTo>
                    <a:pt x="360680" y="252730"/>
                    <a:pt x="356870" y="261620"/>
                    <a:pt x="353060" y="273050"/>
                  </a:cubicBezTo>
                  <a:cubicBezTo>
                    <a:pt x="349250" y="285750"/>
                    <a:pt x="344170" y="300990"/>
                    <a:pt x="339090" y="312420"/>
                  </a:cubicBezTo>
                  <a:cubicBezTo>
                    <a:pt x="334010" y="322580"/>
                    <a:pt x="331470" y="331470"/>
                    <a:pt x="326390" y="340360"/>
                  </a:cubicBezTo>
                  <a:cubicBezTo>
                    <a:pt x="318770" y="351790"/>
                    <a:pt x="308610" y="367030"/>
                    <a:pt x="297180" y="373380"/>
                  </a:cubicBezTo>
                  <a:cubicBezTo>
                    <a:pt x="287020" y="381000"/>
                    <a:pt x="269240" y="383540"/>
                    <a:pt x="260350" y="384810"/>
                  </a:cubicBezTo>
                  <a:cubicBezTo>
                    <a:pt x="255270" y="384810"/>
                    <a:pt x="248920" y="383540"/>
                    <a:pt x="247650" y="383540"/>
                  </a:cubicBezTo>
                  <a:cubicBezTo>
                    <a:pt x="247650" y="384810"/>
                    <a:pt x="247650" y="384810"/>
                    <a:pt x="246380" y="384810"/>
                  </a:cubicBezTo>
                  <a:cubicBezTo>
                    <a:pt x="243840" y="384810"/>
                    <a:pt x="226060" y="384810"/>
                    <a:pt x="219710" y="384810"/>
                  </a:cubicBezTo>
                  <a:cubicBezTo>
                    <a:pt x="215900" y="384810"/>
                    <a:pt x="213360" y="383540"/>
                    <a:pt x="210820" y="384810"/>
                  </a:cubicBezTo>
                  <a:cubicBezTo>
                    <a:pt x="207010" y="386080"/>
                    <a:pt x="203200" y="391160"/>
                    <a:pt x="198120" y="393700"/>
                  </a:cubicBezTo>
                  <a:cubicBezTo>
                    <a:pt x="190500" y="396240"/>
                    <a:pt x="176530" y="394970"/>
                    <a:pt x="166370" y="394970"/>
                  </a:cubicBezTo>
                  <a:cubicBezTo>
                    <a:pt x="157480" y="394970"/>
                    <a:pt x="146050" y="396240"/>
                    <a:pt x="137160" y="393700"/>
                  </a:cubicBezTo>
                  <a:cubicBezTo>
                    <a:pt x="127000" y="391160"/>
                    <a:pt x="114300" y="383540"/>
                    <a:pt x="109220" y="375920"/>
                  </a:cubicBezTo>
                  <a:cubicBezTo>
                    <a:pt x="102870" y="367030"/>
                    <a:pt x="104140" y="351790"/>
                    <a:pt x="102870" y="341630"/>
                  </a:cubicBezTo>
                  <a:cubicBezTo>
                    <a:pt x="101600" y="334010"/>
                    <a:pt x="104140" y="326390"/>
                    <a:pt x="102870" y="320040"/>
                  </a:cubicBezTo>
                  <a:cubicBezTo>
                    <a:pt x="101600" y="316230"/>
                    <a:pt x="99060" y="313690"/>
                    <a:pt x="95250" y="309880"/>
                  </a:cubicBezTo>
                  <a:cubicBezTo>
                    <a:pt x="92710" y="303530"/>
                    <a:pt x="85090" y="293370"/>
                    <a:pt x="83820" y="285750"/>
                  </a:cubicBezTo>
                  <a:cubicBezTo>
                    <a:pt x="81280" y="279400"/>
                    <a:pt x="83820" y="270510"/>
                    <a:pt x="81280" y="267970"/>
                  </a:cubicBezTo>
                  <a:cubicBezTo>
                    <a:pt x="80010" y="266700"/>
                    <a:pt x="78740" y="267970"/>
                    <a:pt x="74930" y="267970"/>
                  </a:cubicBezTo>
                  <a:cubicBezTo>
                    <a:pt x="68580" y="267970"/>
                    <a:pt x="52070" y="269240"/>
                    <a:pt x="40640" y="265430"/>
                  </a:cubicBezTo>
                  <a:cubicBezTo>
                    <a:pt x="27940" y="260350"/>
                    <a:pt x="11430" y="248920"/>
                    <a:pt x="6350" y="237490"/>
                  </a:cubicBezTo>
                  <a:cubicBezTo>
                    <a:pt x="0" y="227330"/>
                    <a:pt x="2540" y="203200"/>
                    <a:pt x="2540" y="203200"/>
                  </a:cubicBezTo>
                  <a:moveTo>
                    <a:pt x="53340" y="205740"/>
                  </a:moveTo>
                  <a:cubicBezTo>
                    <a:pt x="80010" y="218440"/>
                    <a:pt x="83820" y="218440"/>
                    <a:pt x="85090" y="217170"/>
                  </a:cubicBezTo>
                  <a:cubicBezTo>
                    <a:pt x="87630" y="215900"/>
                    <a:pt x="90170" y="212090"/>
                    <a:pt x="90170" y="209550"/>
                  </a:cubicBezTo>
                  <a:cubicBezTo>
                    <a:pt x="88900" y="205740"/>
                    <a:pt x="76200" y="204470"/>
                    <a:pt x="73660" y="200660"/>
                  </a:cubicBezTo>
                  <a:cubicBezTo>
                    <a:pt x="71120" y="195580"/>
                    <a:pt x="74930" y="186690"/>
                    <a:pt x="73660" y="182880"/>
                  </a:cubicBezTo>
                  <a:cubicBezTo>
                    <a:pt x="73660" y="180340"/>
                    <a:pt x="71120" y="180340"/>
                    <a:pt x="69850" y="177800"/>
                  </a:cubicBezTo>
                  <a:cubicBezTo>
                    <a:pt x="67310" y="175260"/>
                    <a:pt x="64770" y="167640"/>
                    <a:pt x="62230" y="167640"/>
                  </a:cubicBezTo>
                  <a:cubicBezTo>
                    <a:pt x="60960" y="167640"/>
                    <a:pt x="59690" y="171450"/>
                    <a:pt x="58420" y="175260"/>
                  </a:cubicBezTo>
                  <a:cubicBezTo>
                    <a:pt x="55880" y="181610"/>
                    <a:pt x="53340" y="205740"/>
                    <a:pt x="53340" y="205740"/>
                  </a:cubicBezTo>
                  <a:moveTo>
                    <a:pt x="85090" y="133350"/>
                  </a:moveTo>
                  <a:cubicBezTo>
                    <a:pt x="93980" y="137160"/>
                    <a:pt x="96520" y="134620"/>
                    <a:pt x="96520" y="133350"/>
                  </a:cubicBezTo>
                  <a:cubicBezTo>
                    <a:pt x="96520" y="132080"/>
                    <a:pt x="86360" y="132080"/>
                    <a:pt x="85090" y="132080"/>
                  </a:cubicBezTo>
                  <a:cubicBezTo>
                    <a:pt x="85090" y="133350"/>
                    <a:pt x="85090" y="133350"/>
                    <a:pt x="85090" y="133350"/>
                  </a:cubicBezTo>
                  <a:moveTo>
                    <a:pt x="151130" y="90170"/>
                  </a:moveTo>
                  <a:cubicBezTo>
                    <a:pt x="157480" y="90170"/>
                    <a:pt x="166370" y="83820"/>
                    <a:pt x="170180" y="81280"/>
                  </a:cubicBezTo>
                  <a:cubicBezTo>
                    <a:pt x="172720" y="78740"/>
                    <a:pt x="177800" y="77470"/>
                    <a:pt x="177800" y="77470"/>
                  </a:cubicBezTo>
                  <a:cubicBezTo>
                    <a:pt x="177800" y="77470"/>
                    <a:pt x="170180" y="81280"/>
                    <a:pt x="166370" y="82550"/>
                  </a:cubicBezTo>
                  <a:cubicBezTo>
                    <a:pt x="161290" y="85090"/>
                    <a:pt x="151130" y="90170"/>
                    <a:pt x="151130" y="90170"/>
                  </a:cubicBezTo>
                  <a:moveTo>
                    <a:pt x="232410" y="265430"/>
                  </a:moveTo>
                  <a:cubicBezTo>
                    <a:pt x="237490" y="254000"/>
                    <a:pt x="237490" y="246380"/>
                    <a:pt x="237490" y="243840"/>
                  </a:cubicBezTo>
                  <a:cubicBezTo>
                    <a:pt x="237490" y="243840"/>
                    <a:pt x="238760" y="242570"/>
                    <a:pt x="237490" y="242570"/>
                  </a:cubicBezTo>
                  <a:cubicBezTo>
                    <a:pt x="237490" y="241300"/>
                    <a:pt x="234950" y="242570"/>
                    <a:pt x="233680" y="242570"/>
                  </a:cubicBezTo>
                  <a:cubicBezTo>
                    <a:pt x="233680" y="242570"/>
                    <a:pt x="232410" y="247650"/>
                    <a:pt x="232410" y="251460"/>
                  </a:cubicBezTo>
                  <a:cubicBezTo>
                    <a:pt x="232410" y="255270"/>
                    <a:pt x="232410" y="265430"/>
                    <a:pt x="232410" y="265430"/>
                  </a:cubicBezTo>
                </a:path>
              </a:pathLst>
            </a:custGeom>
            <a:solidFill>
              <a:srgbClr val="0F4966"/>
            </a:solidFill>
            <a:ln cap="sq">
              <a:noFill/>
              <a:prstDash val="solid"/>
              <a:miter/>
            </a:ln>
          </p:spPr>
        </p:sp>
      </p:grpSp>
      <p:grpSp>
        <p:nvGrpSpPr>
          <p:cNvPr name="Group 12" id="12"/>
          <p:cNvGrpSpPr/>
          <p:nvPr/>
        </p:nvGrpSpPr>
        <p:grpSpPr>
          <a:xfrm rot="0">
            <a:off x="3144557" y="1700601"/>
            <a:ext cx="358414" cy="432014"/>
            <a:chOff x="0" y="0"/>
            <a:chExt cx="401320" cy="483731"/>
          </a:xfrm>
        </p:grpSpPr>
        <p:sp>
          <p:nvSpPr>
            <p:cNvPr name="Freeform 13" id="13"/>
            <p:cNvSpPr/>
            <p:nvPr/>
          </p:nvSpPr>
          <p:spPr>
            <a:xfrm flipH="false" flipV="false" rot="0">
              <a:off x="50800" y="55702"/>
              <a:ext cx="300990" cy="372326"/>
            </a:xfrm>
            <a:custGeom>
              <a:avLst/>
              <a:gdLst/>
              <a:ahLst/>
              <a:cxnLst/>
              <a:rect r="r" b="b" t="t" l="l"/>
              <a:pathLst>
                <a:path h="372326" w="300990">
                  <a:moveTo>
                    <a:pt x="128270" y="101144"/>
                  </a:moveTo>
                  <a:cubicBezTo>
                    <a:pt x="292100" y="107007"/>
                    <a:pt x="299720" y="117268"/>
                    <a:pt x="299720" y="126064"/>
                  </a:cubicBezTo>
                  <a:cubicBezTo>
                    <a:pt x="300990" y="136324"/>
                    <a:pt x="293370" y="149517"/>
                    <a:pt x="280670" y="158312"/>
                  </a:cubicBezTo>
                  <a:cubicBezTo>
                    <a:pt x="251460" y="180300"/>
                    <a:pt x="104140" y="171505"/>
                    <a:pt x="96520" y="196424"/>
                  </a:cubicBezTo>
                  <a:cubicBezTo>
                    <a:pt x="92710" y="211083"/>
                    <a:pt x="133350" y="256524"/>
                    <a:pt x="143510" y="253593"/>
                  </a:cubicBezTo>
                  <a:cubicBezTo>
                    <a:pt x="158750" y="246263"/>
                    <a:pt x="134620" y="98212"/>
                    <a:pt x="149860" y="76225"/>
                  </a:cubicBezTo>
                  <a:cubicBezTo>
                    <a:pt x="157480" y="65964"/>
                    <a:pt x="170180" y="65964"/>
                    <a:pt x="177800" y="67429"/>
                  </a:cubicBezTo>
                  <a:cubicBezTo>
                    <a:pt x="185420" y="70361"/>
                    <a:pt x="190500" y="76225"/>
                    <a:pt x="194310" y="87951"/>
                  </a:cubicBezTo>
                  <a:cubicBezTo>
                    <a:pt x="204470" y="121666"/>
                    <a:pt x="203200" y="284375"/>
                    <a:pt x="185420" y="304897"/>
                  </a:cubicBezTo>
                  <a:cubicBezTo>
                    <a:pt x="177800" y="313692"/>
                    <a:pt x="163830" y="313692"/>
                    <a:pt x="158750" y="306363"/>
                  </a:cubicBezTo>
                  <a:cubicBezTo>
                    <a:pt x="144780" y="290239"/>
                    <a:pt x="179070" y="133393"/>
                    <a:pt x="173990" y="131927"/>
                  </a:cubicBezTo>
                  <a:cubicBezTo>
                    <a:pt x="171450" y="131927"/>
                    <a:pt x="153670" y="193493"/>
                    <a:pt x="149860" y="222810"/>
                  </a:cubicBezTo>
                  <a:cubicBezTo>
                    <a:pt x="146050" y="247729"/>
                    <a:pt x="153670" y="277046"/>
                    <a:pt x="148590" y="296102"/>
                  </a:cubicBezTo>
                  <a:cubicBezTo>
                    <a:pt x="144780" y="309295"/>
                    <a:pt x="134620" y="329817"/>
                    <a:pt x="130810" y="328351"/>
                  </a:cubicBezTo>
                  <a:cubicBezTo>
                    <a:pt x="118110" y="323953"/>
                    <a:pt x="114300" y="90883"/>
                    <a:pt x="132080" y="51305"/>
                  </a:cubicBezTo>
                  <a:cubicBezTo>
                    <a:pt x="139700" y="36647"/>
                    <a:pt x="152400" y="27852"/>
                    <a:pt x="160020" y="29317"/>
                  </a:cubicBezTo>
                  <a:cubicBezTo>
                    <a:pt x="167640" y="29317"/>
                    <a:pt x="176530" y="38112"/>
                    <a:pt x="181610" y="51305"/>
                  </a:cubicBezTo>
                  <a:cubicBezTo>
                    <a:pt x="195580" y="85020"/>
                    <a:pt x="199390" y="240400"/>
                    <a:pt x="181610" y="274115"/>
                  </a:cubicBezTo>
                  <a:cubicBezTo>
                    <a:pt x="173990" y="288773"/>
                    <a:pt x="157480" y="296102"/>
                    <a:pt x="148590" y="294636"/>
                  </a:cubicBezTo>
                  <a:cubicBezTo>
                    <a:pt x="140970" y="293171"/>
                    <a:pt x="137160" y="285841"/>
                    <a:pt x="132080" y="274115"/>
                  </a:cubicBezTo>
                  <a:cubicBezTo>
                    <a:pt x="124460" y="250661"/>
                    <a:pt x="134620" y="183232"/>
                    <a:pt x="125730" y="148051"/>
                  </a:cubicBezTo>
                  <a:cubicBezTo>
                    <a:pt x="116840" y="118734"/>
                    <a:pt x="85090" y="93815"/>
                    <a:pt x="85090" y="74759"/>
                  </a:cubicBezTo>
                  <a:cubicBezTo>
                    <a:pt x="83820" y="63032"/>
                    <a:pt x="91440" y="49839"/>
                    <a:pt x="97790" y="45442"/>
                  </a:cubicBezTo>
                  <a:cubicBezTo>
                    <a:pt x="104140" y="41044"/>
                    <a:pt x="114300" y="39578"/>
                    <a:pt x="121920" y="45442"/>
                  </a:cubicBezTo>
                  <a:cubicBezTo>
                    <a:pt x="142240" y="64498"/>
                    <a:pt x="176530" y="233071"/>
                    <a:pt x="166370" y="262388"/>
                  </a:cubicBezTo>
                  <a:cubicBezTo>
                    <a:pt x="162560" y="272649"/>
                    <a:pt x="153670" y="275580"/>
                    <a:pt x="146050" y="275580"/>
                  </a:cubicBezTo>
                  <a:cubicBezTo>
                    <a:pt x="138430" y="275580"/>
                    <a:pt x="127000" y="269717"/>
                    <a:pt x="121920" y="259456"/>
                  </a:cubicBezTo>
                  <a:cubicBezTo>
                    <a:pt x="110490" y="234537"/>
                    <a:pt x="123190" y="112871"/>
                    <a:pt x="121920" y="112871"/>
                  </a:cubicBezTo>
                  <a:cubicBezTo>
                    <a:pt x="121920" y="112871"/>
                    <a:pt x="124460" y="130461"/>
                    <a:pt x="121920" y="142188"/>
                  </a:cubicBezTo>
                  <a:cubicBezTo>
                    <a:pt x="116840" y="164176"/>
                    <a:pt x="91440" y="216946"/>
                    <a:pt x="76200" y="231605"/>
                  </a:cubicBezTo>
                  <a:cubicBezTo>
                    <a:pt x="69850" y="238934"/>
                    <a:pt x="60960" y="241866"/>
                    <a:pt x="54610" y="240400"/>
                  </a:cubicBezTo>
                  <a:cubicBezTo>
                    <a:pt x="46990" y="238934"/>
                    <a:pt x="40640" y="234537"/>
                    <a:pt x="35560" y="224276"/>
                  </a:cubicBezTo>
                  <a:cubicBezTo>
                    <a:pt x="22860" y="196424"/>
                    <a:pt x="25400" y="63032"/>
                    <a:pt x="33020" y="30783"/>
                  </a:cubicBezTo>
                  <a:cubicBezTo>
                    <a:pt x="35560" y="17591"/>
                    <a:pt x="36830" y="8795"/>
                    <a:pt x="43180" y="5864"/>
                  </a:cubicBezTo>
                  <a:cubicBezTo>
                    <a:pt x="52070" y="1466"/>
                    <a:pt x="69850" y="5864"/>
                    <a:pt x="80010" y="16125"/>
                  </a:cubicBezTo>
                  <a:cubicBezTo>
                    <a:pt x="96520" y="35181"/>
                    <a:pt x="102870" y="92349"/>
                    <a:pt x="111760" y="134859"/>
                  </a:cubicBezTo>
                  <a:cubicBezTo>
                    <a:pt x="120650" y="180300"/>
                    <a:pt x="142240" y="252127"/>
                    <a:pt x="132080" y="279978"/>
                  </a:cubicBezTo>
                  <a:cubicBezTo>
                    <a:pt x="128270" y="296102"/>
                    <a:pt x="111760" y="309295"/>
                    <a:pt x="102870" y="307829"/>
                  </a:cubicBezTo>
                  <a:cubicBezTo>
                    <a:pt x="95250" y="307829"/>
                    <a:pt x="86360" y="296102"/>
                    <a:pt x="82550" y="285841"/>
                  </a:cubicBezTo>
                  <a:cubicBezTo>
                    <a:pt x="76200" y="268251"/>
                    <a:pt x="80010" y="237468"/>
                    <a:pt x="83820" y="206685"/>
                  </a:cubicBezTo>
                  <a:cubicBezTo>
                    <a:pt x="90170" y="162710"/>
                    <a:pt x="114300" y="82088"/>
                    <a:pt x="125730" y="46908"/>
                  </a:cubicBezTo>
                  <a:cubicBezTo>
                    <a:pt x="130810" y="29317"/>
                    <a:pt x="132080" y="14659"/>
                    <a:pt x="139700" y="8795"/>
                  </a:cubicBezTo>
                  <a:cubicBezTo>
                    <a:pt x="148590" y="2932"/>
                    <a:pt x="167640" y="7330"/>
                    <a:pt x="175260" y="13193"/>
                  </a:cubicBezTo>
                  <a:cubicBezTo>
                    <a:pt x="181610" y="20522"/>
                    <a:pt x="185420" y="30783"/>
                    <a:pt x="185420" y="46908"/>
                  </a:cubicBezTo>
                  <a:cubicBezTo>
                    <a:pt x="182880" y="89417"/>
                    <a:pt x="128270" y="215480"/>
                    <a:pt x="99060" y="269717"/>
                  </a:cubicBezTo>
                  <a:cubicBezTo>
                    <a:pt x="80010" y="304897"/>
                    <a:pt x="58420" y="341544"/>
                    <a:pt x="40640" y="348873"/>
                  </a:cubicBezTo>
                  <a:cubicBezTo>
                    <a:pt x="29210" y="353270"/>
                    <a:pt x="15240" y="347407"/>
                    <a:pt x="8890" y="340078"/>
                  </a:cubicBezTo>
                  <a:cubicBezTo>
                    <a:pt x="1270" y="332749"/>
                    <a:pt x="0" y="313693"/>
                    <a:pt x="0" y="301966"/>
                  </a:cubicBezTo>
                  <a:cubicBezTo>
                    <a:pt x="1270" y="291705"/>
                    <a:pt x="6350" y="285841"/>
                    <a:pt x="12700" y="272649"/>
                  </a:cubicBezTo>
                  <a:cubicBezTo>
                    <a:pt x="33020" y="231605"/>
                    <a:pt x="115570" y="42510"/>
                    <a:pt x="143510" y="38112"/>
                  </a:cubicBezTo>
                  <a:cubicBezTo>
                    <a:pt x="153670" y="36647"/>
                    <a:pt x="157480" y="61566"/>
                    <a:pt x="166370" y="65964"/>
                  </a:cubicBezTo>
                  <a:cubicBezTo>
                    <a:pt x="176530" y="70361"/>
                    <a:pt x="193040" y="58634"/>
                    <a:pt x="200660" y="63032"/>
                  </a:cubicBezTo>
                  <a:cubicBezTo>
                    <a:pt x="205740" y="67430"/>
                    <a:pt x="209550" y="80622"/>
                    <a:pt x="209550" y="89417"/>
                  </a:cubicBezTo>
                  <a:cubicBezTo>
                    <a:pt x="209550" y="96747"/>
                    <a:pt x="204470" y="105542"/>
                    <a:pt x="199390" y="109939"/>
                  </a:cubicBezTo>
                  <a:cubicBezTo>
                    <a:pt x="193040" y="114337"/>
                    <a:pt x="181610" y="117268"/>
                    <a:pt x="175260" y="114337"/>
                  </a:cubicBezTo>
                  <a:cubicBezTo>
                    <a:pt x="168910" y="111405"/>
                    <a:pt x="161290" y="101144"/>
                    <a:pt x="160020" y="93815"/>
                  </a:cubicBezTo>
                  <a:cubicBezTo>
                    <a:pt x="157480" y="85020"/>
                    <a:pt x="160020" y="71827"/>
                    <a:pt x="165100" y="67430"/>
                  </a:cubicBezTo>
                  <a:cubicBezTo>
                    <a:pt x="171450" y="60100"/>
                    <a:pt x="189230" y="55703"/>
                    <a:pt x="195580" y="60100"/>
                  </a:cubicBezTo>
                  <a:cubicBezTo>
                    <a:pt x="203200" y="65964"/>
                    <a:pt x="210820" y="92349"/>
                    <a:pt x="205740" y="101144"/>
                  </a:cubicBezTo>
                  <a:cubicBezTo>
                    <a:pt x="201930" y="109939"/>
                    <a:pt x="177800" y="117268"/>
                    <a:pt x="170180" y="111405"/>
                  </a:cubicBezTo>
                  <a:cubicBezTo>
                    <a:pt x="163830" y="105542"/>
                    <a:pt x="161290" y="73293"/>
                    <a:pt x="166370" y="65964"/>
                  </a:cubicBezTo>
                  <a:cubicBezTo>
                    <a:pt x="171450" y="58634"/>
                    <a:pt x="194310" y="57169"/>
                    <a:pt x="200660" y="63032"/>
                  </a:cubicBezTo>
                  <a:cubicBezTo>
                    <a:pt x="207010" y="70361"/>
                    <a:pt x="208280" y="101144"/>
                    <a:pt x="205740" y="102610"/>
                  </a:cubicBezTo>
                  <a:cubicBezTo>
                    <a:pt x="203200" y="104076"/>
                    <a:pt x="191770" y="73293"/>
                    <a:pt x="185420" y="73293"/>
                  </a:cubicBezTo>
                  <a:cubicBezTo>
                    <a:pt x="179070" y="73293"/>
                    <a:pt x="175260" y="83554"/>
                    <a:pt x="167640" y="95281"/>
                  </a:cubicBezTo>
                  <a:cubicBezTo>
                    <a:pt x="143510" y="130461"/>
                    <a:pt x="77470" y="300500"/>
                    <a:pt x="48260" y="310761"/>
                  </a:cubicBezTo>
                  <a:cubicBezTo>
                    <a:pt x="39370" y="313693"/>
                    <a:pt x="26670" y="304897"/>
                    <a:pt x="22860" y="297568"/>
                  </a:cubicBezTo>
                  <a:cubicBezTo>
                    <a:pt x="20320" y="291705"/>
                    <a:pt x="26670" y="281444"/>
                    <a:pt x="33020" y="266785"/>
                  </a:cubicBezTo>
                  <a:cubicBezTo>
                    <a:pt x="48260" y="225741"/>
                    <a:pt x="106680" y="65964"/>
                    <a:pt x="138430" y="42510"/>
                  </a:cubicBezTo>
                  <a:cubicBezTo>
                    <a:pt x="152400" y="32249"/>
                    <a:pt x="170180" y="29317"/>
                    <a:pt x="176530" y="38112"/>
                  </a:cubicBezTo>
                  <a:cubicBezTo>
                    <a:pt x="194310" y="61566"/>
                    <a:pt x="153670" y="250661"/>
                    <a:pt x="132080" y="287307"/>
                  </a:cubicBezTo>
                  <a:cubicBezTo>
                    <a:pt x="123190" y="301966"/>
                    <a:pt x="111760" y="310761"/>
                    <a:pt x="104140" y="307829"/>
                  </a:cubicBezTo>
                  <a:cubicBezTo>
                    <a:pt x="92710" y="304897"/>
                    <a:pt x="80010" y="277046"/>
                    <a:pt x="73660" y="255058"/>
                  </a:cubicBezTo>
                  <a:cubicBezTo>
                    <a:pt x="66040" y="228673"/>
                    <a:pt x="71120" y="190561"/>
                    <a:pt x="64770" y="158312"/>
                  </a:cubicBezTo>
                  <a:cubicBezTo>
                    <a:pt x="58420" y="126064"/>
                    <a:pt x="38100" y="89417"/>
                    <a:pt x="35560" y="61566"/>
                  </a:cubicBezTo>
                  <a:cubicBezTo>
                    <a:pt x="33020" y="42510"/>
                    <a:pt x="31750" y="20522"/>
                    <a:pt x="39370" y="10261"/>
                  </a:cubicBezTo>
                  <a:cubicBezTo>
                    <a:pt x="44450" y="2932"/>
                    <a:pt x="59690" y="0"/>
                    <a:pt x="67310" y="2932"/>
                  </a:cubicBezTo>
                  <a:cubicBezTo>
                    <a:pt x="73660" y="5864"/>
                    <a:pt x="80010" y="16125"/>
                    <a:pt x="83820" y="30783"/>
                  </a:cubicBezTo>
                  <a:cubicBezTo>
                    <a:pt x="92710" y="64498"/>
                    <a:pt x="99060" y="190561"/>
                    <a:pt x="82550" y="219878"/>
                  </a:cubicBezTo>
                  <a:cubicBezTo>
                    <a:pt x="74930" y="233071"/>
                    <a:pt x="57150" y="241866"/>
                    <a:pt x="48260" y="238934"/>
                  </a:cubicBezTo>
                  <a:cubicBezTo>
                    <a:pt x="40640" y="234537"/>
                    <a:pt x="33020" y="212549"/>
                    <a:pt x="34290" y="194959"/>
                  </a:cubicBezTo>
                  <a:cubicBezTo>
                    <a:pt x="36830" y="168573"/>
                    <a:pt x="67310" y="118734"/>
                    <a:pt x="87630" y="98212"/>
                  </a:cubicBezTo>
                  <a:cubicBezTo>
                    <a:pt x="102870" y="82088"/>
                    <a:pt x="123190" y="70361"/>
                    <a:pt x="137160" y="71827"/>
                  </a:cubicBezTo>
                  <a:cubicBezTo>
                    <a:pt x="148590" y="71827"/>
                    <a:pt x="158750" y="77690"/>
                    <a:pt x="166370" y="90883"/>
                  </a:cubicBezTo>
                  <a:cubicBezTo>
                    <a:pt x="179070" y="115803"/>
                    <a:pt x="181610" y="218412"/>
                    <a:pt x="170180" y="249195"/>
                  </a:cubicBezTo>
                  <a:cubicBezTo>
                    <a:pt x="163830" y="263854"/>
                    <a:pt x="149860" y="277046"/>
                    <a:pt x="139700" y="275580"/>
                  </a:cubicBezTo>
                  <a:cubicBezTo>
                    <a:pt x="130810" y="274115"/>
                    <a:pt x="120650" y="256524"/>
                    <a:pt x="113030" y="237468"/>
                  </a:cubicBezTo>
                  <a:cubicBezTo>
                    <a:pt x="99060" y="202288"/>
                    <a:pt x="77470" y="98212"/>
                    <a:pt x="85090" y="67429"/>
                  </a:cubicBezTo>
                  <a:cubicBezTo>
                    <a:pt x="87630" y="54237"/>
                    <a:pt x="96520" y="45442"/>
                    <a:pt x="104140" y="42510"/>
                  </a:cubicBezTo>
                  <a:cubicBezTo>
                    <a:pt x="110490" y="41044"/>
                    <a:pt x="119380" y="42510"/>
                    <a:pt x="127000" y="49839"/>
                  </a:cubicBezTo>
                  <a:cubicBezTo>
                    <a:pt x="143510" y="64498"/>
                    <a:pt x="171450" y="114337"/>
                    <a:pt x="180340" y="150983"/>
                  </a:cubicBezTo>
                  <a:cubicBezTo>
                    <a:pt x="189230" y="189095"/>
                    <a:pt x="191770" y="250661"/>
                    <a:pt x="181610" y="274115"/>
                  </a:cubicBezTo>
                  <a:cubicBezTo>
                    <a:pt x="176530" y="287307"/>
                    <a:pt x="162560" y="297568"/>
                    <a:pt x="153670" y="296102"/>
                  </a:cubicBezTo>
                  <a:cubicBezTo>
                    <a:pt x="146050" y="296102"/>
                    <a:pt x="137160" y="282910"/>
                    <a:pt x="132080" y="266785"/>
                  </a:cubicBezTo>
                  <a:cubicBezTo>
                    <a:pt x="119380" y="230139"/>
                    <a:pt x="119380" y="85020"/>
                    <a:pt x="132080" y="51305"/>
                  </a:cubicBezTo>
                  <a:cubicBezTo>
                    <a:pt x="138430" y="38112"/>
                    <a:pt x="146050" y="29317"/>
                    <a:pt x="153670" y="29317"/>
                  </a:cubicBezTo>
                  <a:cubicBezTo>
                    <a:pt x="162560" y="27852"/>
                    <a:pt x="175260" y="36647"/>
                    <a:pt x="181610" y="51305"/>
                  </a:cubicBezTo>
                  <a:cubicBezTo>
                    <a:pt x="199390" y="90883"/>
                    <a:pt x="182880" y="285841"/>
                    <a:pt x="172720" y="332749"/>
                  </a:cubicBezTo>
                  <a:cubicBezTo>
                    <a:pt x="168910" y="348873"/>
                    <a:pt x="167640" y="357668"/>
                    <a:pt x="160020" y="363531"/>
                  </a:cubicBezTo>
                  <a:cubicBezTo>
                    <a:pt x="152400" y="369395"/>
                    <a:pt x="138430" y="372327"/>
                    <a:pt x="129540" y="369395"/>
                  </a:cubicBezTo>
                  <a:cubicBezTo>
                    <a:pt x="119380" y="364997"/>
                    <a:pt x="110490" y="351805"/>
                    <a:pt x="105410" y="340078"/>
                  </a:cubicBezTo>
                  <a:cubicBezTo>
                    <a:pt x="100330" y="326885"/>
                    <a:pt x="99060" y="315158"/>
                    <a:pt x="97790" y="296102"/>
                  </a:cubicBezTo>
                  <a:cubicBezTo>
                    <a:pt x="96520" y="263854"/>
                    <a:pt x="92710" y="202288"/>
                    <a:pt x="107950" y="165642"/>
                  </a:cubicBezTo>
                  <a:cubicBezTo>
                    <a:pt x="121920" y="131927"/>
                    <a:pt x="158750" y="89417"/>
                    <a:pt x="180340" y="83554"/>
                  </a:cubicBezTo>
                  <a:cubicBezTo>
                    <a:pt x="194310" y="80622"/>
                    <a:pt x="210820" y="87951"/>
                    <a:pt x="218440" y="101144"/>
                  </a:cubicBezTo>
                  <a:cubicBezTo>
                    <a:pt x="229870" y="118734"/>
                    <a:pt x="226060" y="164176"/>
                    <a:pt x="223520" y="199356"/>
                  </a:cubicBezTo>
                  <a:cubicBezTo>
                    <a:pt x="219710" y="244797"/>
                    <a:pt x="209550" y="329817"/>
                    <a:pt x="191770" y="348873"/>
                  </a:cubicBezTo>
                  <a:cubicBezTo>
                    <a:pt x="181610" y="357668"/>
                    <a:pt x="165100" y="357668"/>
                    <a:pt x="156210" y="351805"/>
                  </a:cubicBezTo>
                  <a:cubicBezTo>
                    <a:pt x="146050" y="345941"/>
                    <a:pt x="138430" y="334214"/>
                    <a:pt x="134620" y="315158"/>
                  </a:cubicBezTo>
                  <a:cubicBezTo>
                    <a:pt x="124460" y="274115"/>
                    <a:pt x="129540" y="123132"/>
                    <a:pt x="144780" y="87951"/>
                  </a:cubicBezTo>
                  <a:cubicBezTo>
                    <a:pt x="149860" y="74759"/>
                    <a:pt x="158750" y="67430"/>
                    <a:pt x="166370" y="65964"/>
                  </a:cubicBezTo>
                  <a:cubicBezTo>
                    <a:pt x="172720" y="64498"/>
                    <a:pt x="182880" y="67430"/>
                    <a:pt x="187960" y="76225"/>
                  </a:cubicBezTo>
                  <a:cubicBezTo>
                    <a:pt x="201930" y="98212"/>
                    <a:pt x="200660" y="206685"/>
                    <a:pt x="194310" y="249195"/>
                  </a:cubicBezTo>
                  <a:cubicBezTo>
                    <a:pt x="189230" y="275580"/>
                    <a:pt x="181610" y="301966"/>
                    <a:pt x="168910" y="310761"/>
                  </a:cubicBezTo>
                  <a:cubicBezTo>
                    <a:pt x="158750" y="319556"/>
                    <a:pt x="144780" y="318090"/>
                    <a:pt x="130810" y="312227"/>
                  </a:cubicBezTo>
                  <a:cubicBezTo>
                    <a:pt x="107950" y="304897"/>
                    <a:pt x="69850" y="268251"/>
                    <a:pt x="54610" y="247729"/>
                  </a:cubicBezTo>
                  <a:cubicBezTo>
                    <a:pt x="45720" y="236002"/>
                    <a:pt x="40640" y="225741"/>
                    <a:pt x="38100" y="212549"/>
                  </a:cubicBezTo>
                  <a:cubicBezTo>
                    <a:pt x="35560" y="200822"/>
                    <a:pt x="36830" y="186163"/>
                    <a:pt x="41910" y="175902"/>
                  </a:cubicBezTo>
                  <a:cubicBezTo>
                    <a:pt x="46990" y="162710"/>
                    <a:pt x="58420" y="153915"/>
                    <a:pt x="73660" y="145120"/>
                  </a:cubicBezTo>
                  <a:cubicBezTo>
                    <a:pt x="101600" y="128995"/>
                    <a:pt x="166370" y="115803"/>
                    <a:pt x="204470" y="108473"/>
                  </a:cubicBezTo>
                  <a:cubicBezTo>
                    <a:pt x="233680" y="102610"/>
                    <a:pt x="264160" y="93815"/>
                    <a:pt x="280670" y="101144"/>
                  </a:cubicBezTo>
                  <a:cubicBezTo>
                    <a:pt x="290830" y="105542"/>
                    <a:pt x="299720" y="117268"/>
                    <a:pt x="299720" y="126064"/>
                  </a:cubicBezTo>
                  <a:cubicBezTo>
                    <a:pt x="300990" y="136325"/>
                    <a:pt x="293370" y="150983"/>
                    <a:pt x="280670" y="158312"/>
                  </a:cubicBezTo>
                  <a:cubicBezTo>
                    <a:pt x="255270" y="174437"/>
                    <a:pt x="148590" y="174437"/>
                    <a:pt x="121920" y="158312"/>
                  </a:cubicBezTo>
                  <a:cubicBezTo>
                    <a:pt x="110490" y="150983"/>
                    <a:pt x="101600" y="136325"/>
                    <a:pt x="102870" y="126064"/>
                  </a:cubicBezTo>
                  <a:cubicBezTo>
                    <a:pt x="104140" y="117268"/>
                    <a:pt x="128270" y="101144"/>
                    <a:pt x="128270" y="101144"/>
                  </a:cubicBezTo>
                </a:path>
              </a:pathLst>
            </a:custGeom>
            <a:solidFill>
              <a:srgbClr val="0F4966"/>
            </a:solidFill>
            <a:ln cap="sq">
              <a:noFill/>
              <a:prstDash val="solid"/>
              <a:miter/>
            </a:ln>
          </p:spPr>
        </p:sp>
      </p:gr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sp>
        <p:nvSpPr>
          <p:cNvPr name="Freeform 3" id="3"/>
          <p:cNvSpPr/>
          <p:nvPr/>
        </p:nvSpPr>
        <p:spPr>
          <a:xfrm flipH="false" flipV="false" rot="0">
            <a:off x="1730636" y="1028700"/>
            <a:ext cx="14826728" cy="7407275"/>
          </a:xfrm>
          <a:custGeom>
            <a:avLst/>
            <a:gdLst/>
            <a:ahLst/>
            <a:cxnLst/>
            <a:rect r="r" b="b" t="t" l="l"/>
            <a:pathLst>
              <a:path h="7407275" w="14826728">
                <a:moveTo>
                  <a:pt x="0" y="0"/>
                </a:moveTo>
                <a:lnTo>
                  <a:pt x="14826728" y="0"/>
                </a:lnTo>
                <a:lnTo>
                  <a:pt x="14826728" y="7407275"/>
                </a:lnTo>
                <a:lnTo>
                  <a:pt x="0" y="7407275"/>
                </a:lnTo>
                <a:lnTo>
                  <a:pt x="0" y="0"/>
                </a:lnTo>
                <a:close/>
              </a:path>
            </a:pathLst>
          </a:custGeom>
          <a:blipFill>
            <a:blip r:embed="rId4"/>
            <a:stretch>
              <a:fillRect l="0" t="-1292" r="0" b="-1292"/>
            </a:stretch>
          </a:blipFill>
        </p:spPr>
      </p:sp>
      <p:sp>
        <p:nvSpPr>
          <p:cNvPr name="TextBox 4" id="4"/>
          <p:cNvSpPr txBox="true"/>
          <p:nvPr/>
        </p:nvSpPr>
        <p:spPr>
          <a:xfrm rot="0">
            <a:off x="2166683" y="8416275"/>
            <a:ext cx="13636272" cy="1598324"/>
          </a:xfrm>
          <a:prstGeom prst="rect">
            <a:avLst/>
          </a:prstGeom>
        </p:spPr>
        <p:txBody>
          <a:bodyPr anchor="t" rtlCol="false" tIns="0" lIns="0" bIns="0" rIns="0">
            <a:spAutoFit/>
          </a:bodyPr>
          <a:lstStyle/>
          <a:p>
            <a:pPr algn="ctr" marL="0" indent="0" lvl="0">
              <a:lnSpc>
                <a:spcPts val="6437"/>
              </a:lnSpc>
              <a:spcBef>
                <a:spcPct val="0"/>
              </a:spcBef>
            </a:pPr>
            <a:r>
              <a:rPr lang="en-US" b="true" sz="4598">
                <a:solidFill>
                  <a:srgbClr val="000000"/>
                </a:solidFill>
                <a:latin typeface="Cormorant Garamond Bold"/>
                <a:ea typeface="Cormorant Garamond Bold"/>
                <a:cs typeface="Cormorant Garamond Bold"/>
                <a:sym typeface="Cormorant Garamond Bold"/>
              </a:rPr>
              <a:t>The top 5 campaigns in the Beauty</a:t>
            </a:r>
            <a:r>
              <a:rPr lang="en-US" b="true" sz="4598">
                <a:solidFill>
                  <a:srgbClr val="000000"/>
                </a:solidFill>
                <a:latin typeface="Cormorant Garamond Bold"/>
                <a:ea typeface="Cormorant Garamond Bold"/>
                <a:cs typeface="Cormorant Garamond Bold"/>
                <a:sym typeface="Cormorant Garamond Bold"/>
              </a:rPr>
              <a:t> </a:t>
            </a:r>
            <a:r>
              <a:rPr lang="en-US" b="true" sz="4598">
                <a:solidFill>
                  <a:srgbClr val="000000"/>
                </a:solidFill>
                <a:latin typeface="Cormorant Garamond Bold"/>
                <a:ea typeface="Cormorant Garamond Bold"/>
                <a:cs typeface="Cormorant Garamond Bold"/>
                <a:sym typeface="Cormorant Garamond Bold"/>
              </a:rPr>
              <a:t>industry have the Smartphone as their device type</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sp>
        <p:nvSpPr>
          <p:cNvPr name="Freeform 3" id="3"/>
          <p:cNvSpPr/>
          <p:nvPr/>
        </p:nvSpPr>
        <p:spPr>
          <a:xfrm flipH="false" flipV="false" rot="0">
            <a:off x="233035" y="477765"/>
            <a:ext cx="9657407" cy="9331470"/>
          </a:xfrm>
          <a:custGeom>
            <a:avLst/>
            <a:gdLst/>
            <a:ahLst/>
            <a:cxnLst/>
            <a:rect r="r" b="b" t="t" l="l"/>
            <a:pathLst>
              <a:path h="9331470" w="9657407">
                <a:moveTo>
                  <a:pt x="0" y="0"/>
                </a:moveTo>
                <a:lnTo>
                  <a:pt x="9657407" y="0"/>
                </a:lnTo>
                <a:lnTo>
                  <a:pt x="9657407" y="9331470"/>
                </a:lnTo>
                <a:lnTo>
                  <a:pt x="0" y="9331470"/>
                </a:lnTo>
                <a:lnTo>
                  <a:pt x="0" y="0"/>
                </a:lnTo>
                <a:close/>
              </a:path>
            </a:pathLst>
          </a:custGeom>
          <a:blipFill>
            <a:blip r:embed="rId4"/>
            <a:stretch>
              <a:fillRect l="0" t="0" r="0" b="0"/>
            </a:stretch>
          </a:blipFill>
        </p:spPr>
      </p:sp>
      <p:sp>
        <p:nvSpPr>
          <p:cNvPr name="Freeform 4" id="4"/>
          <p:cNvSpPr/>
          <p:nvPr/>
        </p:nvSpPr>
        <p:spPr>
          <a:xfrm flipH="false" flipV="false" rot="0">
            <a:off x="13064195" y="776852"/>
            <a:ext cx="4508564" cy="8733296"/>
          </a:xfrm>
          <a:custGeom>
            <a:avLst/>
            <a:gdLst/>
            <a:ahLst/>
            <a:cxnLst/>
            <a:rect r="r" b="b" t="t" l="l"/>
            <a:pathLst>
              <a:path h="8733296" w="4508564">
                <a:moveTo>
                  <a:pt x="0" y="0"/>
                </a:moveTo>
                <a:lnTo>
                  <a:pt x="4508564" y="0"/>
                </a:lnTo>
                <a:lnTo>
                  <a:pt x="4508564" y="8733296"/>
                </a:lnTo>
                <a:lnTo>
                  <a:pt x="0" y="8733296"/>
                </a:lnTo>
                <a:lnTo>
                  <a:pt x="0" y="0"/>
                </a:lnTo>
                <a:close/>
              </a:path>
            </a:pathLst>
          </a:custGeom>
          <a:blipFill>
            <a:blip r:embed="rId5"/>
            <a:stretch>
              <a:fillRect l="0" t="0" r="0" b="0"/>
            </a:stretch>
          </a:blipFill>
        </p:spPr>
      </p:sp>
      <p:sp>
        <p:nvSpPr>
          <p:cNvPr name="TextBox 5" id="5"/>
          <p:cNvSpPr txBox="true"/>
          <p:nvPr/>
        </p:nvSpPr>
        <p:spPr>
          <a:xfrm rot="0">
            <a:off x="9890442" y="3800190"/>
            <a:ext cx="3173753" cy="2610419"/>
          </a:xfrm>
          <a:prstGeom prst="rect">
            <a:avLst/>
          </a:prstGeom>
        </p:spPr>
        <p:txBody>
          <a:bodyPr anchor="t" rtlCol="false" tIns="0" lIns="0" bIns="0" rIns="0">
            <a:spAutoFit/>
          </a:bodyPr>
          <a:lstStyle/>
          <a:p>
            <a:pPr algn="ctr">
              <a:lnSpc>
                <a:spcPts val="5218"/>
              </a:lnSpc>
            </a:pPr>
            <a:r>
              <a:rPr lang="en-US" sz="3727">
                <a:solidFill>
                  <a:srgbClr val="000000"/>
                </a:solidFill>
                <a:latin typeface="Glacial Indifference"/>
                <a:ea typeface="Glacial Indifference"/>
                <a:cs typeface="Glacial Indifference"/>
                <a:sym typeface="Glacial Indifference"/>
              </a:rPr>
              <a:t>Industry </a:t>
            </a:r>
          </a:p>
          <a:p>
            <a:pPr algn="ctr">
              <a:lnSpc>
                <a:spcPts val="5218"/>
              </a:lnSpc>
            </a:pPr>
            <a:r>
              <a:rPr lang="en-US" sz="3727">
                <a:solidFill>
                  <a:srgbClr val="000000"/>
                </a:solidFill>
                <a:latin typeface="Glacial Indifference"/>
                <a:ea typeface="Glacial Indifference"/>
                <a:cs typeface="Glacial Indifference"/>
                <a:sym typeface="Glacial Indifference"/>
              </a:rPr>
              <a:t>Benchmarks: </a:t>
            </a:r>
          </a:p>
          <a:p>
            <a:pPr algn="ctr">
              <a:lnSpc>
                <a:spcPts val="5218"/>
              </a:lnSpc>
            </a:pPr>
            <a:r>
              <a:rPr lang="en-US" sz="3727">
                <a:solidFill>
                  <a:srgbClr val="000000"/>
                </a:solidFill>
                <a:latin typeface="Glacial Indifference"/>
                <a:ea typeface="Glacial Indifference"/>
                <a:cs typeface="Glacial Indifference"/>
                <a:sym typeface="Glacial Indifference"/>
              </a:rPr>
              <a:t>CTR: 1.51%</a:t>
            </a:r>
          </a:p>
          <a:p>
            <a:pPr algn="ctr">
              <a:lnSpc>
                <a:spcPts val="5218"/>
              </a:lnSpc>
            </a:pPr>
            <a:r>
              <a:rPr lang="en-US" sz="3727">
                <a:solidFill>
                  <a:srgbClr val="000000"/>
                </a:solidFill>
                <a:latin typeface="Glacial Indifference"/>
                <a:ea typeface="Glacial Indifference"/>
                <a:cs typeface="Glacial Indifference"/>
                <a:sym typeface="Glacial Indifference"/>
              </a:rPr>
              <a:t>CVR: 5.2%</a:t>
            </a:r>
          </a:p>
        </p:txBody>
      </p:sp>
      <p:sp>
        <p:nvSpPr>
          <p:cNvPr name="TextBox 6" id="6"/>
          <p:cNvSpPr txBox="true"/>
          <p:nvPr/>
        </p:nvSpPr>
        <p:spPr>
          <a:xfrm rot="0">
            <a:off x="17572759" y="9610797"/>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grpSp>
        <p:nvGrpSpPr>
          <p:cNvPr name="Group 3" id="3"/>
          <p:cNvGrpSpPr/>
          <p:nvPr/>
        </p:nvGrpSpPr>
        <p:grpSpPr>
          <a:xfrm rot="0">
            <a:off x="-293995" y="3442760"/>
            <a:ext cx="19507942" cy="5652557"/>
            <a:chOff x="0" y="0"/>
            <a:chExt cx="5137894" cy="1488739"/>
          </a:xfrm>
        </p:grpSpPr>
        <p:sp>
          <p:nvSpPr>
            <p:cNvPr name="Freeform 4" id="4"/>
            <p:cNvSpPr/>
            <p:nvPr/>
          </p:nvSpPr>
          <p:spPr>
            <a:xfrm flipH="false" flipV="false" rot="0">
              <a:off x="0" y="0"/>
              <a:ext cx="5137894" cy="1488739"/>
            </a:xfrm>
            <a:custGeom>
              <a:avLst/>
              <a:gdLst/>
              <a:ahLst/>
              <a:cxnLst/>
              <a:rect r="r" b="b" t="t" l="l"/>
              <a:pathLst>
                <a:path h="1488739" w="5137894">
                  <a:moveTo>
                    <a:pt x="7937" y="0"/>
                  </a:moveTo>
                  <a:lnTo>
                    <a:pt x="5129957" y="0"/>
                  </a:lnTo>
                  <a:cubicBezTo>
                    <a:pt x="5134340" y="0"/>
                    <a:pt x="5137894" y="3554"/>
                    <a:pt x="5137894" y="7937"/>
                  </a:cubicBezTo>
                  <a:lnTo>
                    <a:pt x="5137894" y="1480802"/>
                  </a:lnTo>
                  <a:cubicBezTo>
                    <a:pt x="5137894" y="1485186"/>
                    <a:pt x="5134340" y="1488739"/>
                    <a:pt x="5129957" y="1488739"/>
                  </a:cubicBezTo>
                  <a:lnTo>
                    <a:pt x="7937" y="1488739"/>
                  </a:lnTo>
                  <a:cubicBezTo>
                    <a:pt x="3554" y="1488739"/>
                    <a:pt x="0" y="1485186"/>
                    <a:pt x="0" y="1480802"/>
                  </a:cubicBezTo>
                  <a:lnTo>
                    <a:pt x="0" y="7937"/>
                  </a:lnTo>
                  <a:cubicBezTo>
                    <a:pt x="0" y="3554"/>
                    <a:pt x="3554" y="0"/>
                    <a:pt x="7937" y="0"/>
                  </a:cubicBezTo>
                  <a:close/>
                </a:path>
              </a:pathLst>
            </a:custGeom>
            <a:solidFill>
              <a:srgbClr val="FFFFFF"/>
            </a:solidFill>
            <a:ln w="9525" cap="sq">
              <a:solidFill>
                <a:srgbClr val="0F4966"/>
              </a:solidFill>
              <a:prstDash val="solid"/>
              <a:miter/>
            </a:ln>
          </p:spPr>
        </p:sp>
        <p:sp>
          <p:nvSpPr>
            <p:cNvPr name="TextBox 5" id="5"/>
            <p:cNvSpPr txBox="true"/>
            <p:nvPr/>
          </p:nvSpPr>
          <p:spPr>
            <a:xfrm>
              <a:off x="0" y="-38100"/>
              <a:ext cx="5137894" cy="152683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10800000">
            <a:off x="15446417" y="-1122699"/>
            <a:ext cx="3877552" cy="5470621"/>
            <a:chOff x="0" y="0"/>
            <a:chExt cx="4250951" cy="5997430"/>
          </a:xfrm>
        </p:grpSpPr>
        <p:sp>
          <p:nvSpPr>
            <p:cNvPr name="Freeform 7" id="7"/>
            <p:cNvSpPr/>
            <p:nvPr/>
          </p:nvSpPr>
          <p:spPr>
            <a:xfrm flipH="false" flipV="false" rot="10734327">
              <a:off x="-43134" y="-40054"/>
              <a:ext cx="4350980" cy="6077538"/>
            </a:xfrm>
            <a:custGeom>
              <a:avLst/>
              <a:gdLst/>
              <a:ahLst/>
              <a:cxnLst/>
              <a:rect r="r" b="b" t="t" l="l"/>
              <a:pathLst>
                <a:path h="6077538" w="4350980">
                  <a:moveTo>
                    <a:pt x="100804" y="0"/>
                  </a:moveTo>
                  <a:lnTo>
                    <a:pt x="4350980" y="81202"/>
                  </a:lnTo>
                  <a:lnTo>
                    <a:pt x="4236416" y="6077538"/>
                  </a:lnTo>
                  <a:lnTo>
                    <a:pt x="2325543" y="6041030"/>
                  </a:lnTo>
                  <a:cubicBezTo>
                    <a:pt x="1032671" y="6016328"/>
                    <a:pt x="0" y="5276098"/>
                    <a:pt x="16946" y="4389151"/>
                  </a:cubicBezTo>
                  <a:lnTo>
                    <a:pt x="100804" y="0"/>
                  </a:lnTo>
                  <a:close/>
                </a:path>
              </a:pathLst>
            </a:custGeom>
            <a:blipFill>
              <a:blip r:embed="rId4"/>
              <a:stretch>
                <a:fillRect l="-131720" t="0" r="-1012" b="0"/>
              </a:stretch>
            </a:blipFill>
            <a:ln w="38100" cap="sq">
              <a:solidFill>
                <a:srgbClr val="0F4966"/>
              </a:solidFill>
              <a:prstDash val="solid"/>
              <a:miter/>
            </a:ln>
          </p:spPr>
        </p:sp>
      </p:grpSp>
      <p:sp>
        <p:nvSpPr>
          <p:cNvPr name="Freeform 8" id="8"/>
          <p:cNvSpPr/>
          <p:nvPr/>
        </p:nvSpPr>
        <p:spPr>
          <a:xfrm flipH="false" flipV="false" rot="0">
            <a:off x="17385193" y="4347922"/>
            <a:ext cx="2654087" cy="1327043"/>
          </a:xfrm>
          <a:custGeom>
            <a:avLst/>
            <a:gdLst/>
            <a:ahLst/>
            <a:cxnLst/>
            <a:rect r="r" b="b" t="t" l="l"/>
            <a:pathLst>
              <a:path h="1327043" w="2654087">
                <a:moveTo>
                  <a:pt x="0" y="0"/>
                </a:moveTo>
                <a:lnTo>
                  <a:pt x="2654087" y="0"/>
                </a:lnTo>
                <a:lnTo>
                  <a:pt x="2654087" y="1327044"/>
                </a:lnTo>
                <a:lnTo>
                  <a:pt x="0" y="1327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00000">
            <a:off x="2604059" y="9286560"/>
            <a:ext cx="2654087" cy="1327043"/>
          </a:xfrm>
          <a:custGeom>
            <a:avLst/>
            <a:gdLst/>
            <a:ahLst/>
            <a:cxnLst/>
            <a:rect r="r" b="b" t="t" l="l"/>
            <a:pathLst>
              <a:path h="1327043" w="2654087">
                <a:moveTo>
                  <a:pt x="0" y="0"/>
                </a:moveTo>
                <a:lnTo>
                  <a:pt x="2654086" y="0"/>
                </a:lnTo>
                <a:lnTo>
                  <a:pt x="2654086" y="1327043"/>
                </a:lnTo>
                <a:lnTo>
                  <a:pt x="0" y="1327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64266" y="-673184"/>
            <a:ext cx="4571592" cy="2285796"/>
          </a:xfrm>
          <a:custGeom>
            <a:avLst/>
            <a:gdLst/>
            <a:ahLst/>
            <a:cxnLst/>
            <a:rect r="r" b="b" t="t" l="l"/>
            <a:pathLst>
              <a:path h="2285796" w="4571592">
                <a:moveTo>
                  <a:pt x="0" y="0"/>
                </a:moveTo>
                <a:lnTo>
                  <a:pt x="4571592" y="0"/>
                </a:lnTo>
                <a:lnTo>
                  <a:pt x="4571592" y="2285796"/>
                </a:lnTo>
                <a:lnTo>
                  <a:pt x="0" y="22857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4208054" y="1638648"/>
            <a:ext cx="9871891" cy="1374381"/>
          </a:xfrm>
          <a:prstGeom prst="rect">
            <a:avLst/>
          </a:prstGeom>
        </p:spPr>
        <p:txBody>
          <a:bodyPr anchor="t" rtlCol="false" tIns="0" lIns="0" bIns="0" rIns="0">
            <a:spAutoFit/>
          </a:bodyPr>
          <a:lstStyle/>
          <a:p>
            <a:pPr algn="ctr" marL="0" indent="0" lvl="0">
              <a:lnSpc>
                <a:spcPts val="11396"/>
              </a:lnSpc>
              <a:spcBef>
                <a:spcPct val="0"/>
              </a:spcBef>
            </a:pPr>
            <a:r>
              <a:rPr lang="en-US" b="true" sz="8140">
                <a:solidFill>
                  <a:srgbClr val="092F42"/>
                </a:solidFill>
                <a:latin typeface="Cormorant Garamond Bold"/>
                <a:ea typeface="Cormorant Garamond Bold"/>
                <a:cs typeface="Cormorant Garamond Bold"/>
                <a:sym typeface="Cormorant Garamond Bold"/>
              </a:rPr>
              <a:t>Key Takewaways</a:t>
            </a:r>
          </a:p>
        </p:txBody>
      </p:sp>
      <p:sp>
        <p:nvSpPr>
          <p:cNvPr name="TextBox 12" id="12"/>
          <p:cNvSpPr txBox="true"/>
          <p:nvPr/>
        </p:nvSpPr>
        <p:spPr>
          <a:xfrm rot="0">
            <a:off x="3444546" y="4309822"/>
            <a:ext cx="414759" cy="323215"/>
          </a:xfrm>
          <a:prstGeom prst="rect">
            <a:avLst/>
          </a:prstGeom>
        </p:spPr>
        <p:txBody>
          <a:bodyPr anchor="t" rtlCol="false" tIns="0" lIns="0" bIns="0" rIns="0">
            <a:spAutoFit/>
          </a:bodyPr>
          <a:lstStyle/>
          <a:p>
            <a:pPr algn="r">
              <a:lnSpc>
                <a:spcPts val="2659"/>
              </a:lnSpc>
            </a:pPr>
            <a:r>
              <a:rPr lang="en-US" sz="1899">
                <a:solidFill>
                  <a:srgbClr val="FFFFFF"/>
                </a:solidFill>
                <a:latin typeface="Glacial Indifference"/>
                <a:ea typeface="Glacial Indifference"/>
                <a:cs typeface="Glacial Indifference"/>
                <a:sym typeface="Glacial Indifference"/>
              </a:rPr>
              <a:t>1</a:t>
            </a:r>
          </a:p>
        </p:txBody>
      </p:sp>
      <p:sp>
        <p:nvSpPr>
          <p:cNvPr name="TextBox 13" id="13"/>
          <p:cNvSpPr txBox="true"/>
          <p:nvPr/>
        </p:nvSpPr>
        <p:spPr>
          <a:xfrm rot="0">
            <a:off x="10791117" y="4309822"/>
            <a:ext cx="383272" cy="323215"/>
          </a:xfrm>
          <a:prstGeom prst="rect">
            <a:avLst/>
          </a:prstGeom>
        </p:spPr>
        <p:txBody>
          <a:bodyPr anchor="t" rtlCol="false" tIns="0" lIns="0" bIns="0" rIns="0">
            <a:spAutoFit/>
          </a:bodyPr>
          <a:lstStyle/>
          <a:p>
            <a:pPr algn="r">
              <a:lnSpc>
                <a:spcPts val="2659"/>
              </a:lnSpc>
            </a:pPr>
            <a:r>
              <a:rPr lang="en-US" sz="1899">
                <a:solidFill>
                  <a:srgbClr val="FFFFFF"/>
                </a:solidFill>
                <a:latin typeface="Glacial Indifference"/>
                <a:ea typeface="Glacial Indifference"/>
                <a:cs typeface="Glacial Indifference"/>
                <a:sym typeface="Glacial Indifference"/>
              </a:rPr>
              <a:t>2</a:t>
            </a:r>
          </a:p>
        </p:txBody>
      </p:sp>
      <p:grpSp>
        <p:nvGrpSpPr>
          <p:cNvPr name="Group 14" id="14"/>
          <p:cNvGrpSpPr/>
          <p:nvPr/>
        </p:nvGrpSpPr>
        <p:grpSpPr>
          <a:xfrm rot="0">
            <a:off x="-609971" y="5619433"/>
            <a:ext cx="3877552" cy="5470621"/>
            <a:chOff x="0" y="0"/>
            <a:chExt cx="4250951" cy="5997430"/>
          </a:xfrm>
        </p:grpSpPr>
        <p:sp>
          <p:nvSpPr>
            <p:cNvPr name="Freeform 15" id="15"/>
            <p:cNvSpPr/>
            <p:nvPr/>
          </p:nvSpPr>
          <p:spPr>
            <a:xfrm flipH="false" flipV="false" rot="0">
              <a:off x="0" y="0"/>
              <a:ext cx="4250952" cy="5997430"/>
            </a:xfrm>
            <a:custGeom>
              <a:avLst/>
              <a:gdLst/>
              <a:ahLst/>
              <a:cxnLst/>
              <a:rect r="r" b="b" t="t" l="l"/>
              <a:pathLst>
                <a:path h="5997430" w="4250952">
                  <a:moveTo>
                    <a:pt x="4250951" y="5997430"/>
                  </a:moveTo>
                  <a:lnTo>
                    <a:pt x="0" y="5997430"/>
                  </a:lnTo>
                  <a:lnTo>
                    <a:pt x="0" y="0"/>
                  </a:lnTo>
                  <a:lnTo>
                    <a:pt x="1911222" y="0"/>
                  </a:lnTo>
                  <a:cubicBezTo>
                    <a:pt x="3204330" y="0"/>
                    <a:pt x="4250952" y="720369"/>
                    <a:pt x="4250952" y="1607478"/>
                  </a:cubicBezTo>
                  <a:lnTo>
                    <a:pt x="4250952" y="5997430"/>
                  </a:lnTo>
                  <a:close/>
                </a:path>
              </a:pathLst>
            </a:custGeom>
            <a:solidFill>
              <a:srgbClr val="092F42"/>
            </a:solidFill>
            <a:ln w="12700" cap="sq">
              <a:solidFill>
                <a:srgbClr val="000000"/>
              </a:solidFill>
              <a:prstDash val="solid"/>
              <a:miter/>
            </a:ln>
          </p:spPr>
        </p:sp>
      </p:grpSp>
      <p:sp>
        <p:nvSpPr>
          <p:cNvPr name="TextBox 16" id="16"/>
          <p:cNvSpPr txBox="true"/>
          <p:nvPr/>
        </p:nvSpPr>
        <p:spPr>
          <a:xfrm rot="0">
            <a:off x="11568570" y="4290772"/>
            <a:ext cx="5422442" cy="317817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Glacial Indifference"/>
                <a:ea typeface="Glacial Indifference"/>
                <a:cs typeface="Glacial Indifference"/>
                <a:sym typeface="Glacial Indifference"/>
              </a:rPr>
              <a:t>Based </a:t>
            </a:r>
            <a:r>
              <a:rPr lang="en-US" sz="2000">
                <a:solidFill>
                  <a:srgbClr val="000000"/>
                </a:solidFill>
                <a:latin typeface="Glacial Indifference"/>
                <a:ea typeface="Glacial Indifference"/>
                <a:cs typeface="Glacial Indifference"/>
                <a:sym typeface="Glacial Indifference"/>
              </a:rPr>
              <a:t>on this data, we recommend allocating more resources towards marketing on Apple PCs. This is because the conversion rate is the highest, and they have a higher chance of turning into profit. Focus optimization efforts on high-click, low-conversion campaigns to improve outcomes and reduce or reallocate spend from high-cost, low-performance campaigns.</a:t>
            </a:r>
          </a:p>
          <a:p>
            <a:pPr algn="l">
              <a:lnSpc>
                <a:spcPts val="2800"/>
              </a:lnSpc>
              <a:spcBef>
                <a:spcPct val="0"/>
              </a:spcBef>
            </a:pPr>
          </a:p>
        </p:txBody>
      </p:sp>
      <p:sp>
        <p:nvSpPr>
          <p:cNvPr name="TextBox 17" id="17"/>
          <p:cNvSpPr txBox="true"/>
          <p:nvPr/>
        </p:nvSpPr>
        <p:spPr>
          <a:xfrm rot="0">
            <a:off x="4273319" y="4290772"/>
            <a:ext cx="5422358" cy="317817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Glacial Indifference"/>
                <a:ea typeface="Glacial Indifference"/>
                <a:cs typeface="Glacial Indifference"/>
                <a:sym typeface="Glacial Indifference"/>
              </a:rPr>
              <a:t>Based </a:t>
            </a:r>
            <a:r>
              <a:rPr lang="en-US" sz="2000">
                <a:solidFill>
                  <a:srgbClr val="000000"/>
                </a:solidFill>
                <a:latin typeface="Glacial Indifference"/>
                <a:ea typeface="Glacial Indifference"/>
                <a:cs typeface="Glacial Indifference"/>
                <a:sym typeface="Glacial Indifference"/>
              </a:rPr>
              <a:t>on the audience and conversion data, we recommend focusing marketing efforts on women, non-college graduates, and non-parents, as each group shows slightly higher conversion rates. Special attention should be given to individuals aged 39–41 and 61, with age 39 performing best by far. Prioritizing these segments can help optimize engagement and improve overall conversion performance.</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1463428" y="791881"/>
            <a:ext cx="8300991" cy="7923674"/>
          </a:xfrm>
          <a:custGeom>
            <a:avLst/>
            <a:gdLst/>
            <a:ahLst/>
            <a:cxnLst/>
            <a:rect r="r" b="b" t="t" l="l"/>
            <a:pathLst>
              <a:path h="7923674" w="8300991">
                <a:moveTo>
                  <a:pt x="0" y="0"/>
                </a:moveTo>
                <a:lnTo>
                  <a:pt x="8300991" y="0"/>
                </a:lnTo>
                <a:lnTo>
                  <a:pt x="8300991" y="7923674"/>
                </a:lnTo>
                <a:lnTo>
                  <a:pt x="0" y="7923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103058" y="2551407"/>
            <a:ext cx="3021732" cy="4404623"/>
            <a:chOff x="0" y="0"/>
            <a:chExt cx="4018280" cy="5857240"/>
          </a:xfrm>
        </p:grpSpPr>
        <p:sp>
          <p:nvSpPr>
            <p:cNvPr name="Freeform 5" id="5"/>
            <p:cNvSpPr/>
            <p:nvPr/>
          </p:nvSpPr>
          <p:spPr>
            <a:xfrm flipH="false" flipV="false" rot="0">
              <a:off x="0" y="0"/>
              <a:ext cx="4018280" cy="5857240"/>
            </a:xfrm>
            <a:custGeom>
              <a:avLst/>
              <a:gdLst/>
              <a:ahLst/>
              <a:cxnLst/>
              <a:rect r="r" b="b" t="t" l="l"/>
              <a:pathLst>
                <a:path h="5857240" w="4018280">
                  <a:moveTo>
                    <a:pt x="563880" y="353060"/>
                  </a:moveTo>
                  <a:cubicBezTo>
                    <a:pt x="877570" y="118110"/>
                    <a:pt x="1342390" y="0"/>
                    <a:pt x="1958340" y="0"/>
                  </a:cubicBezTo>
                  <a:cubicBezTo>
                    <a:pt x="3149600" y="0"/>
                    <a:pt x="3743960" y="430530"/>
                    <a:pt x="3743960" y="1291590"/>
                  </a:cubicBezTo>
                  <a:cubicBezTo>
                    <a:pt x="3743960" y="1643380"/>
                    <a:pt x="3604260" y="1934210"/>
                    <a:pt x="3324860" y="2165350"/>
                  </a:cubicBezTo>
                  <a:cubicBezTo>
                    <a:pt x="3045460" y="2395220"/>
                    <a:pt x="2644140" y="2556510"/>
                    <a:pt x="2122170" y="2649220"/>
                  </a:cubicBezTo>
                  <a:lnTo>
                    <a:pt x="2122170" y="2665730"/>
                  </a:lnTo>
                  <a:cubicBezTo>
                    <a:pt x="2769870" y="2713990"/>
                    <a:pt x="3247390" y="2871470"/>
                    <a:pt x="3556000" y="3136900"/>
                  </a:cubicBezTo>
                  <a:cubicBezTo>
                    <a:pt x="3864610" y="3402330"/>
                    <a:pt x="4018280" y="3746500"/>
                    <a:pt x="4018280" y="4168140"/>
                  </a:cubicBezTo>
                  <a:cubicBezTo>
                    <a:pt x="4018280" y="4687570"/>
                    <a:pt x="3816350" y="5100320"/>
                    <a:pt x="3411220" y="5402580"/>
                  </a:cubicBezTo>
                  <a:cubicBezTo>
                    <a:pt x="3006090" y="5706110"/>
                    <a:pt x="2443480" y="5857240"/>
                    <a:pt x="1723390" y="5857240"/>
                  </a:cubicBezTo>
                  <a:cubicBezTo>
                    <a:pt x="1441450" y="5857240"/>
                    <a:pt x="1178560" y="5824220"/>
                    <a:pt x="935990" y="5759450"/>
                  </a:cubicBezTo>
                  <a:cubicBezTo>
                    <a:pt x="693420" y="5694680"/>
                    <a:pt x="476250" y="5566410"/>
                    <a:pt x="285750" y="5373370"/>
                  </a:cubicBezTo>
                  <a:cubicBezTo>
                    <a:pt x="95250" y="5181600"/>
                    <a:pt x="0" y="4953000"/>
                    <a:pt x="0" y="4687570"/>
                  </a:cubicBezTo>
                  <a:cubicBezTo>
                    <a:pt x="0" y="4422140"/>
                    <a:pt x="60960" y="4216400"/>
                    <a:pt x="184150" y="4070350"/>
                  </a:cubicBezTo>
                  <a:cubicBezTo>
                    <a:pt x="307340" y="3924300"/>
                    <a:pt x="474980" y="3850640"/>
                    <a:pt x="689610" y="3850640"/>
                  </a:cubicBezTo>
                  <a:cubicBezTo>
                    <a:pt x="904240" y="3850640"/>
                    <a:pt x="1073150" y="3909060"/>
                    <a:pt x="1198880" y="4025900"/>
                  </a:cubicBezTo>
                  <a:cubicBezTo>
                    <a:pt x="1324610" y="4142740"/>
                    <a:pt x="1386840" y="4281170"/>
                    <a:pt x="1386840" y="4439920"/>
                  </a:cubicBezTo>
                  <a:cubicBezTo>
                    <a:pt x="1386840" y="4599940"/>
                    <a:pt x="1366520" y="4735830"/>
                    <a:pt x="1324610" y="4850130"/>
                  </a:cubicBezTo>
                  <a:lnTo>
                    <a:pt x="1080770" y="4850130"/>
                  </a:lnTo>
                  <a:cubicBezTo>
                    <a:pt x="1049020" y="4936490"/>
                    <a:pt x="1033780" y="5026660"/>
                    <a:pt x="1033780" y="5118100"/>
                  </a:cubicBezTo>
                  <a:cubicBezTo>
                    <a:pt x="1033780" y="5502910"/>
                    <a:pt x="1253490" y="5694680"/>
                    <a:pt x="1691640" y="5694680"/>
                  </a:cubicBezTo>
                  <a:cubicBezTo>
                    <a:pt x="2000250" y="5694680"/>
                    <a:pt x="2209800" y="5572760"/>
                    <a:pt x="2322830" y="5328920"/>
                  </a:cubicBezTo>
                  <a:cubicBezTo>
                    <a:pt x="2434590" y="5085080"/>
                    <a:pt x="2491740" y="4733290"/>
                    <a:pt x="2491740" y="4272280"/>
                  </a:cubicBezTo>
                  <a:cubicBezTo>
                    <a:pt x="2491740" y="3812540"/>
                    <a:pt x="2438400" y="3477260"/>
                    <a:pt x="2331720" y="3268980"/>
                  </a:cubicBezTo>
                  <a:cubicBezTo>
                    <a:pt x="2225040" y="3060700"/>
                    <a:pt x="2066290" y="2901950"/>
                    <a:pt x="1858010" y="2794000"/>
                  </a:cubicBezTo>
                  <a:cubicBezTo>
                    <a:pt x="1670050" y="2837180"/>
                    <a:pt x="1442720" y="2872740"/>
                    <a:pt x="1176020" y="2899410"/>
                  </a:cubicBezTo>
                  <a:lnTo>
                    <a:pt x="1151890" y="2720340"/>
                  </a:lnTo>
                  <a:cubicBezTo>
                    <a:pt x="1611630" y="2672080"/>
                    <a:pt x="1912620" y="2557780"/>
                    <a:pt x="2056130" y="2378710"/>
                  </a:cubicBezTo>
                  <a:cubicBezTo>
                    <a:pt x="2199640" y="2199640"/>
                    <a:pt x="2272030" y="1882140"/>
                    <a:pt x="2272030" y="1423670"/>
                  </a:cubicBezTo>
                  <a:cubicBezTo>
                    <a:pt x="2272030" y="966470"/>
                    <a:pt x="2228850" y="638810"/>
                    <a:pt x="2142490" y="440690"/>
                  </a:cubicBezTo>
                  <a:cubicBezTo>
                    <a:pt x="2056130" y="242570"/>
                    <a:pt x="1911350" y="144780"/>
                    <a:pt x="1708150" y="144780"/>
                  </a:cubicBezTo>
                  <a:cubicBezTo>
                    <a:pt x="1504950" y="144780"/>
                    <a:pt x="1360170" y="208280"/>
                    <a:pt x="1273810" y="335280"/>
                  </a:cubicBezTo>
                  <a:cubicBezTo>
                    <a:pt x="1186180" y="464820"/>
                    <a:pt x="1143000" y="585470"/>
                    <a:pt x="1143000" y="698500"/>
                  </a:cubicBezTo>
                  <a:cubicBezTo>
                    <a:pt x="1143000" y="811530"/>
                    <a:pt x="1158240" y="913130"/>
                    <a:pt x="1189990" y="999490"/>
                  </a:cubicBezTo>
                  <a:lnTo>
                    <a:pt x="1417320" y="999490"/>
                  </a:lnTo>
                  <a:cubicBezTo>
                    <a:pt x="1459230" y="1113790"/>
                    <a:pt x="1479550" y="1249680"/>
                    <a:pt x="1479550" y="1409700"/>
                  </a:cubicBezTo>
                  <a:cubicBezTo>
                    <a:pt x="1479550" y="1569720"/>
                    <a:pt x="1414780" y="1708150"/>
                    <a:pt x="1283970" y="1823720"/>
                  </a:cubicBezTo>
                  <a:cubicBezTo>
                    <a:pt x="1153160" y="1940560"/>
                    <a:pt x="980440" y="1998980"/>
                    <a:pt x="767080" y="1998980"/>
                  </a:cubicBezTo>
                  <a:cubicBezTo>
                    <a:pt x="552450" y="1998980"/>
                    <a:pt x="387350" y="1927860"/>
                    <a:pt x="269240" y="1783080"/>
                  </a:cubicBezTo>
                  <a:cubicBezTo>
                    <a:pt x="152400" y="1639570"/>
                    <a:pt x="93980" y="1459230"/>
                    <a:pt x="93980" y="1243330"/>
                  </a:cubicBezTo>
                  <a:cubicBezTo>
                    <a:pt x="93980" y="885190"/>
                    <a:pt x="250190" y="589280"/>
                    <a:pt x="563880" y="353060"/>
                  </a:cubicBezTo>
                  <a:close/>
                </a:path>
              </a:pathLst>
            </a:custGeom>
            <a:solidFill>
              <a:srgbClr val="FFC966"/>
            </a:solidFill>
            <a:ln w="12700">
              <a:solidFill>
                <a:srgbClr val="000000"/>
              </a:solidFill>
            </a:ln>
          </p:spPr>
        </p:sp>
      </p:grpSp>
      <p:sp>
        <p:nvSpPr>
          <p:cNvPr name="TextBox 6" id="6"/>
          <p:cNvSpPr txBox="true"/>
          <p:nvPr/>
        </p:nvSpPr>
        <p:spPr>
          <a:xfrm rot="0">
            <a:off x="10442674" y="2725142"/>
            <a:ext cx="6527695" cy="4334815"/>
          </a:xfrm>
          <a:prstGeom prst="rect">
            <a:avLst/>
          </a:prstGeom>
        </p:spPr>
        <p:txBody>
          <a:bodyPr anchor="t" rtlCol="false" tIns="0" lIns="0" bIns="0" rIns="0">
            <a:spAutoFit/>
          </a:bodyPr>
          <a:lstStyle/>
          <a:p>
            <a:pPr algn="ctr" marL="0" indent="0" lvl="0">
              <a:lnSpc>
                <a:spcPts val="8647"/>
              </a:lnSpc>
              <a:spcBef>
                <a:spcPct val="0"/>
              </a:spcBef>
            </a:pPr>
            <a:r>
              <a:rPr lang="en-US" b="true" sz="6177" i="true">
                <a:solidFill>
                  <a:srgbClr val="092F42"/>
                </a:solidFill>
                <a:latin typeface="Cormorant Garamond Bold Italics"/>
                <a:ea typeface="Cormorant Garamond Bold Italics"/>
                <a:cs typeface="Cormorant Garamond Bold Italics"/>
                <a:sym typeface="Cormorant Garamond Bold Italics"/>
              </a:rPr>
              <a:t>Beauty by Location: Understanding Where Consumers Engage Most</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grpSp>
        <p:nvGrpSpPr>
          <p:cNvPr name="Group 3" id="3"/>
          <p:cNvGrpSpPr/>
          <p:nvPr/>
        </p:nvGrpSpPr>
        <p:grpSpPr>
          <a:xfrm rot="0">
            <a:off x="12722281" y="1964471"/>
            <a:ext cx="4103703" cy="6131127"/>
            <a:chOff x="0" y="0"/>
            <a:chExt cx="5471604" cy="8174836"/>
          </a:xfrm>
        </p:grpSpPr>
        <p:sp>
          <p:nvSpPr>
            <p:cNvPr name="Freeform 4" id="4"/>
            <p:cNvSpPr/>
            <p:nvPr/>
          </p:nvSpPr>
          <p:spPr>
            <a:xfrm flipH="false" flipV="false" rot="0">
              <a:off x="0" y="0"/>
              <a:ext cx="5471604" cy="8174836"/>
            </a:xfrm>
            <a:custGeom>
              <a:avLst/>
              <a:gdLst/>
              <a:ahLst/>
              <a:cxnLst/>
              <a:rect r="r" b="b" t="t" l="l"/>
              <a:pathLst>
                <a:path h="8174836" w="5471604">
                  <a:moveTo>
                    <a:pt x="0" y="0"/>
                  </a:moveTo>
                  <a:lnTo>
                    <a:pt x="5471604" y="0"/>
                  </a:lnTo>
                  <a:lnTo>
                    <a:pt x="5471604" y="8174836"/>
                  </a:lnTo>
                  <a:lnTo>
                    <a:pt x="0" y="8174836"/>
                  </a:lnTo>
                  <a:lnTo>
                    <a:pt x="0" y="0"/>
                  </a:lnTo>
                  <a:close/>
                </a:path>
              </a:pathLst>
            </a:custGeom>
            <a:blipFill>
              <a:blip r:embed="rId3"/>
              <a:stretch>
                <a:fillRect l="-7637" t="-15605" r="-43866" b="0"/>
              </a:stretch>
            </a:blipFill>
          </p:spPr>
        </p:sp>
        <p:sp>
          <p:nvSpPr>
            <p:cNvPr name="Freeform 5" id="5"/>
            <p:cNvSpPr/>
            <p:nvPr/>
          </p:nvSpPr>
          <p:spPr>
            <a:xfrm flipH="false" flipV="false" rot="0">
              <a:off x="3297279" y="180292"/>
              <a:ext cx="1991466" cy="1392657"/>
            </a:xfrm>
            <a:custGeom>
              <a:avLst/>
              <a:gdLst/>
              <a:ahLst/>
              <a:cxnLst/>
              <a:rect r="r" b="b" t="t" l="l"/>
              <a:pathLst>
                <a:path h="1392657" w="1991466">
                  <a:moveTo>
                    <a:pt x="0" y="0"/>
                  </a:moveTo>
                  <a:lnTo>
                    <a:pt x="1991466" y="0"/>
                  </a:lnTo>
                  <a:lnTo>
                    <a:pt x="1991466" y="1392656"/>
                  </a:lnTo>
                  <a:lnTo>
                    <a:pt x="0" y="1392656"/>
                  </a:lnTo>
                  <a:lnTo>
                    <a:pt x="0" y="0"/>
                  </a:lnTo>
                  <a:close/>
                </a:path>
              </a:pathLst>
            </a:custGeom>
            <a:blipFill>
              <a:blip r:embed="rId3"/>
              <a:stretch>
                <a:fillRect l="-282927" t="-49977" r="-27316" b="-518813"/>
              </a:stretch>
            </a:blipFill>
          </p:spPr>
        </p:sp>
      </p:grpSp>
      <p:sp>
        <p:nvSpPr>
          <p:cNvPr name="TextBox 6" id="6"/>
          <p:cNvSpPr txBox="true"/>
          <p:nvPr/>
        </p:nvSpPr>
        <p:spPr>
          <a:xfrm rot="0">
            <a:off x="10866018" y="312876"/>
            <a:ext cx="7816230" cy="1355448"/>
          </a:xfrm>
          <a:prstGeom prst="rect">
            <a:avLst/>
          </a:prstGeom>
        </p:spPr>
        <p:txBody>
          <a:bodyPr anchor="t" rtlCol="false" tIns="0" lIns="0" bIns="0" rIns="0">
            <a:spAutoFit/>
          </a:bodyPr>
          <a:lstStyle/>
          <a:p>
            <a:pPr algn="ctr">
              <a:lnSpc>
                <a:spcPts val="5444"/>
              </a:lnSpc>
            </a:pPr>
            <a:r>
              <a:rPr lang="en-US" sz="3889" b="true">
                <a:solidFill>
                  <a:srgbClr val="000000"/>
                </a:solidFill>
                <a:latin typeface="Cormorant Garamond Bold"/>
                <a:ea typeface="Cormorant Garamond Bold"/>
                <a:cs typeface="Cormorant Garamond Bold"/>
                <a:sym typeface="Cormorant Garamond Bold"/>
              </a:rPr>
              <a:t>Impressions By Device </a:t>
            </a:r>
          </a:p>
          <a:p>
            <a:pPr algn="ctr" marL="0" indent="0" lvl="0">
              <a:lnSpc>
                <a:spcPts val="5444"/>
              </a:lnSpc>
              <a:spcBef>
                <a:spcPct val="0"/>
              </a:spcBef>
            </a:pPr>
            <a:r>
              <a:rPr lang="en-US" b="true" sz="3889">
                <a:solidFill>
                  <a:srgbClr val="000000"/>
                </a:solidFill>
                <a:latin typeface="Cormorant Garamond Bold"/>
                <a:ea typeface="Cormorant Garamond Bold"/>
                <a:cs typeface="Cormorant Garamond Bold"/>
                <a:sym typeface="Cormorant Garamond Bold"/>
              </a:rPr>
              <a:t>in the Top 5 States</a:t>
            </a:r>
          </a:p>
        </p:txBody>
      </p:sp>
      <p:sp>
        <p:nvSpPr>
          <p:cNvPr name="TextBox 7" id="7"/>
          <p:cNvSpPr txBox="true"/>
          <p:nvPr/>
        </p:nvSpPr>
        <p:spPr>
          <a:xfrm rot="0">
            <a:off x="1005689" y="933450"/>
            <a:ext cx="11036480" cy="854075"/>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Cormorant Garamond Bold"/>
                <a:ea typeface="Cormorant Garamond Bold"/>
                <a:cs typeface="Cormorant Garamond Bold"/>
                <a:sym typeface="Cormorant Garamond Bold"/>
              </a:rPr>
              <a:t>Impressions By State</a:t>
            </a:r>
          </a:p>
        </p:txBody>
      </p:sp>
      <p:sp>
        <p:nvSpPr>
          <p:cNvPr name="TextBox 8" id="8"/>
          <p:cNvSpPr txBox="true"/>
          <p:nvPr/>
        </p:nvSpPr>
        <p:spPr>
          <a:xfrm rot="0">
            <a:off x="10285191" y="4078308"/>
            <a:ext cx="1274538" cy="494836"/>
          </a:xfrm>
          <a:prstGeom prst="rect">
            <a:avLst/>
          </a:prstGeom>
        </p:spPr>
        <p:txBody>
          <a:bodyPr anchor="t" rtlCol="false" tIns="0" lIns="0" bIns="0" rIns="0">
            <a:spAutoFit/>
          </a:bodyPr>
          <a:lstStyle/>
          <a:p>
            <a:pPr algn="ctr">
              <a:lnSpc>
                <a:spcPts val="1978"/>
              </a:lnSpc>
            </a:pPr>
            <a:r>
              <a:rPr lang="en-US" sz="1413" b="true">
                <a:solidFill>
                  <a:srgbClr val="000000"/>
                </a:solidFill>
                <a:latin typeface="Glacial Indifference Bold"/>
                <a:ea typeface="Glacial Indifference Bold"/>
                <a:cs typeface="Glacial Indifference Bold"/>
                <a:sym typeface="Glacial Indifference Bold"/>
              </a:rPr>
              <a:t>Massachusetts</a:t>
            </a:r>
          </a:p>
          <a:p>
            <a:pPr algn="ctr">
              <a:lnSpc>
                <a:spcPts val="1978"/>
              </a:lnSpc>
            </a:pPr>
            <a:r>
              <a:rPr lang="en-US" b="true" sz="1413">
                <a:solidFill>
                  <a:srgbClr val="000000"/>
                </a:solidFill>
                <a:latin typeface="Glacial Indifference Bold"/>
                <a:ea typeface="Glacial Indifference Bold"/>
                <a:cs typeface="Glacial Indifference Bold"/>
                <a:sym typeface="Glacial Indifference Bold"/>
              </a:rPr>
              <a:t>0.02M</a:t>
            </a:r>
          </a:p>
        </p:txBody>
      </p:sp>
      <p:grpSp>
        <p:nvGrpSpPr>
          <p:cNvPr name="Group 9" id="9"/>
          <p:cNvGrpSpPr/>
          <p:nvPr/>
        </p:nvGrpSpPr>
        <p:grpSpPr>
          <a:xfrm rot="0">
            <a:off x="1028700" y="2407063"/>
            <a:ext cx="11013469" cy="5688535"/>
            <a:chOff x="0" y="0"/>
            <a:chExt cx="14684626" cy="7584714"/>
          </a:xfrm>
        </p:grpSpPr>
        <p:sp>
          <p:nvSpPr>
            <p:cNvPr name="Freeform 10" id="10"/>
            <p:cNvSpPr/>
            <p:nvPr/>
          </p:nvSpPr>
          <p:spPr>
            <a:xfrm flipH="false" flipV="false" rot="0">
              <a:off x="0" y="0"/>
              <a:ext cx="14644931" cy="7584714"/>
            </a:xfrm>
            <a:custGeom>
              <a:avLst/>
              <a:gdLst/>
              <a:ahLst/>
              <a:cxnLst/>
              <a:rect r="r" b="b" t="t" l="l"/>
              <a:pathLst>
                <a:path h="7584714" w="14644931">
                  <a:moveTo>
                    <a:pt x="0" y="0"/>
                  </a:moveTo>
                  <a:lnTo>
                    <a:pt x="14644931" y="0"/>
                  </a:lnTo>
                  <a:lnTo>
                    <a:pt x="14644931" y="7584714"/>
                  </a:lnTo>
                  <a:lnTo>
                    <a:pt x="0" y="7584714"/>
                  </a:lnTo>
                  <a:lnTo>
                    <a:pt x="0" y="0"/>
                  </a:lnTo>
                  <a:close/>
                </a:path>
              </a:pathLst>
            </a:custGeom>
            <a:blipFill>
              <a:blip r:embed="rId4"/>
              <a:stretch>
                <a:fillRect l="-10495" t="-23812" r="-30175" b="-9278"/>
              </a:stretch>
            </a:blipFill>
          </p:spPr>
        </p:sp>
        <p:sp>
          <p:nvSpPr>
            <p:cNvPr name="Freeform 11" id="11"/>
            <p:cNvSpPr/>
            <p:nvPr/>
          </p:nvSpPr>
          <p:spPr>
            <a:xfrm flipH="false" flipV="false" rot="0">
              <a:off x="11365194" y="6117523"/>
              <a:ext cx="3319431" cy="925379"/>
            </a:xfrm>
            <a:custGeom>
              <a:avLst/>
              <a:gdLst/>
              <a:ahLst/>
              <a:cxnLst/>
              <a:rect r="r" b="b" t="t" l="l"/>
              <a:pathLst>
                <a:path h="925379" w="3319431">
                  <a:moveTo>
                    <a:pt x="0" y="0"/>
                  </a:moveTo>
                  <a:lnTo>
                    <a:pt x="3319432" y="0"/>
                  </a:lnTo>
                  <a:lnTo>
                    <a:pt x="3319432" y="925378"/>
                  </a:lnTo>
                  <a:lnTo>
                    <a:pt x="0" y="925378"/>
                  </a:lnTo>
                  <a:lnTo>
                    <a:pt x="0" y="0"/>
                  </a:lnTo>
                  <a:close/>
                </a:path>
              </a:pathLst>
            </a:custGeom>
            <a:blipFill>
              <a:blip r:embed="rId5"/>
              <a:stretch>
                <a:fillRect l="-727117" t="-158605" r="0" b="-1195203"/>
              </a:stretch>
            </a:blipFill>
          </p:spPr>
        </p:sp>
        <p:sp>
          <p:nvSpPr>
            <p:cNvPr name="Freeform 12" id="12"/>
            <p:cNvSpPr/>
            <p:nvPr/>
          </p:nvSpPr>
          <p:spPr>
            <a:xfrm flipH="false" flipV="false" rot="0">
              <a:off x="0" y="5599155"/>
              <a:ext cx="2597411" cy="1708638"/>
            </a:xfrm>
            <a:custGeom>
              <a:avLst/>
              <a:gdLst/>
              <a:ahLst/>
              <a:cxnLst/>
              <a:rect r="r" b="b" t="t" l="l"/>
              <a:pathLst>
                <a:path h="1708638" w="2597411">
                  <a:moveTo>
                    <a:pt x="0" y="0"/>
                  </a:moveTo>
                  <a:lnTo>
                    <a:pt x="2597411" y="0"/>
                  </a:lnTo>
                  <a:lnTo>
                    <a:pt x="2597411" y="1708637"/>
                  </a:lnTo>
                  <a:lnTo>
                    <a:pt x="0" y="1708637"/>
                  </a:lnTo>
                  <a:lnTo>
                    <a:pt x="0" y="0"/>
                  </a:lnTo>
                  <a:close/>
                </a:path>
              </a:pathLst>
            </a:custGeom>
            <a:blipFill>
              <a:blip r:embed="rId6"/>
              <a:stretch>
                <a:fillRect l="-5515" t="-24103" r="-79280" b="-13546"/>
              </a:stretch>
            </a:blipFill>
          </p:spPr>
        </p:sp>
        <p:sp>
          <p:nvSpPr>
            <p:cNvPr name="TextBox 13" id="13"/>
            <p:cNvSpPr txBox="true"/>
            <p:nvPr/>
          </p:nvSpPr>
          <p:spPr>
            <a:xfrm rot="0">
              <a:off x="2622033" y="6542112"/>
              <a:ext cx="995408" cy="764076"/>
            </a:xfrm>
            <a:prstGeom prst="rect">
              <a:avLst/>
            </a:prstGeom>
          </p:spPr>
          <p:txBody>
            <a:bodyPr anchor="t" rtlCol="false" tIns="0" lIns="0" bIns="0" rIns="0">
              <a:spAutoFit/>
            </a:bodyPr>
            <a:lstStyle/>
            <a:p>
              <a:pPr algn="ctr">
                <a:lnSpc>
                  <a:spcPts val="2310"/>
                </a:lnSpc>
              </a:pPr>
              <a:r>
                <a:rPr lang="en-US" sz="1650" b="true">
                  <a:solidFill>
                    <a:srgbClr val="000000"/>
                  </a:solidFill>
                  <a:latin typeface="Glacial Indifference Bold"/>
                  <a:ea typeface="Glacial Indifference Bold"/>
                  <a:cs typeface="Glacial Indifference Bold"/>
                  <a:sym typeface="Glacial Indifference Bold"/>
                </a:rPr>
                <a:t>Hawaii</a:t>
              </a:r>
            </a:p>
            <a:p>
              <a:pPr algn="ctr">
                <a:lnSpc>
                  <a:spcPts val="2310"/>
                </a:lnSpc>
              </a:pPr>
              <a:r>
                <a:rPr lang="en-US" sz="1650" b="true">
                  <a:solidFill>
                    <a:srgbClr val="000000"/>
                  </a:solidFill>
                  <a:latin typeface="Glacial Indifference Bold"/>
                  <a:ea typeface="Glacial Indifference Bold"/>
                  <a:cs typeface="Glacial Indifference Bold"/>
                  <a:sym typeface="Glacial Indifference Bold"/>
                </a:rPr>
                <a:t>0.46M</a:t>
              </a:r>
            </a:p>
          </p:txBody>
        </p:sp>
        <p:sp>
          <p:nvSpPr>
            <p:cNvPr name="TextBox 14" id="14"/>
            <p:cNvSpPr txBox="true"/>
            <p:nvPr/>
          </p:nvSpPr>
          <p:spPr>
            <a:xfrm rot="0">
              <a:off x="12783292" y="3142101"/>
              <a:ext cx="1066731" cy="650256"/>
            </a:xfrm>
            <a:prstGeom prst="rect">
              <a:avLst/>
            </a:prstGeom>
          </p:spPr>
          <p:txBody>
            <a:bodyPr anchor="t" rtlCol="false" tIns="0" lIns="0" bIns="0" rIns="0">
              <a:spAutoFit/>
            </a:bodyPr>
            <a:lstStyle/>
            <a:p>
              <a:pPr algn="ctr">
                <a:lnSpc>
                  <a:spcPts val="1978"/>
                </a:lnSpc>
              </a:pPr>
              <a:r>
                <a:rPr lang="en-US" sz="1413" b="true">
                  <a:solidFill>
                    <a:srgbClr val="000000"/>
                  </a:solidFill>
                  <a:latin typeface="Glacial Indifference Bold"/>
                  <a:ea typeface="Glacial Indifference Bold"/>
                  <a:cs typeface="Glacial Indifference Bold"/>
                  <a:sym typeface="Glacial Indifference Bold"/>
                </a:rPr>
                <a:t>Maryland</a:t>
              </a:r>
            </a:p>
            <a:p>
              <a:pPr algn="ctr">
                <a:lnSpc>
                  <a:spcPts val="1978"/>
                </a:lnSpc>
              </a:pPr>
              <a:r>
                <a:rPr lang="en-US" b="true" sz="1413">
                  <a:solidFill>
                    <a:srgbClr val="000000"/>
                  </a:solidFill>
                  <a:latin typeface="Glacial Indifference Bold"/>
                  <a:ea typeface="Glacial Indifference Bold"/>
                  <a:cs typeface="Glacial Indifference Bold"/>
                  <a:sym typeface="Glacial Indifference Bold"/>
                </a:rPr>
                <a:t>0.73M</a:t>
              </a:r>
            </a:p>
          </p:txBody>
        </p:sp>
      </p:grpSp>
      <p:sp>
        <p:nvSpPr>
          <p:cNvPr name="AutoShape 15" id="15"/>
          <p:cNvSpPr/>
          <p:nvPr/>
        </p:nvSpPr>
        <p:spPr>
          <a:xfrm>
            <a:off x="9963816" y="4493219"/>
            <a:ext cx="166278" cy="140320"/>
          </a:xfrm>
          <a:prstGeom prst="line">
            <a:avLst/>
          </a:prstGeom>
          <a:ln cap="flat" w="38100">
            <a:solidFill>
              <a:srgbClr val="000000"/>
            </a:solidFill>
            <a:prstDash val="solid"/>
            <a:headEnd type="none" len="sm" w="sm"/>
            <a:tailEnd type="none" len="sm" w="sm"/>
          </a:ln>
        </p:spPr>
      </p:sp>
      <p:sp>
        <p:nvSpPr>
          <p:cNvPr name="AutoShape 16" id="16"/>
          <p:cNvSpPr/>
          <p:nvPr/>
        </p:nvSpPr>
        <p:spPr>
          <a:xfrm>
            <a:off x="10887121" y="3928463"/>
            <a:ext cx="166278" cy="140320"/>
          </a:xfrm>
          <a:prstGeom prst="line">
            <a:avLst/>
          </a:prstGeom>
          <a:ln cap="flat" w="38100">
            <a:solidFill>
              <a:srgbClr val="000000"/>
            </a:solidFill>
            <a:prstDash val="solid"/>
            <a:headEnd type="none" len="sm" w="sm"/>
            <a:tailEnd type="none" len="sm" w="sm"/>
          </a:ln>
        </p:spPr>
      </p:sp>
      <p:sp>
        <p:nvSpPr>
          <p:cNvPr name="AutoShape 17" id="17"/>
          <p:cNvSpPr/>
          <p:nvPr/>
        </p:nvSpPr>
        <p:spPr>
          <a:xfrm>
            <a:off x="2389598" y="7034870"/>
            <a:ext cx="166278" cy="140320"/>
          </a:xfrm>
          <a:prstGeom prst="line">
            <a:avLst/>
          </a:prstGeom>
          <a:ln cap="flat" w="38100">
            <a:solidFill>
              <a:srgbClr val="000000"/>
            </a:solidFill>
            <a:prstDash val="solid"/>
            <a:headEnd type="none" len="sm" w="sm"/>
            <a:tailEnd type="none" len="sm" w="sm"/>
          </a:ln>
        </p:spPr>
      </p:sp>
      <p:sp>
        <p:nvSpPr>
          <p:cNvPr name="TextBox 18" id="18"/>
          <p:cNvSpPr txBox="true"/>
          <p:nvPr/>
        </p:nvSpPr>
        <p:spPr>
          <a:xfrm rot="0">
            <a:off x="1005689" y="8324199"/>
            <a:ext cx="16253611" cy="1439012"/>
          </a:xfrm>
          <a:prstGeom prst="rect">
            <a:avLst/>
          </a:prstGeom>
        </p:spPr>
        <p:txBody>
          <a:bodyPr anchor="t" rtlCol="false" tIns="0" lIns="0" bIns="0" rIns="0">
            <a:spAutoFit/>
          </a:bodyPr>
          <a:lstStyle/>
          <a:p>
            <a:pPr algn="ctr">
              <a:lnSpc>
                <a:spcPts val="3829"/>
              </a:lnSpc>
            </a:pPr>
            <a:r>
              <a:rPr lang="en-US" sz="2735">
                <a:solidFill>
                  <a:srgbClr val="000000"/>
                </a:solidFill>
                <a:latin typeface="Glacial Indifference"/>
                <a:ea typeface="Glacial Indifference"/>
                <a:cs typeface="Glacial Indifference"/>
                <a:sym typeface="Glacial Indifference"/>
              </a:rPr>
              <a:t>Virginia, Maryland, and Colorado rank among the states with the highest total impressions, while Michigan, Maine and Georgia are among the lowest. Across device types in the top 5 performing states, smartphones are consistently ahead by at least three million.</a:t>
            </a:r>
          </a:p>
        </p:txBody>
      </p:sp>
      <p:sp>
        <p:nvSpPr>
          <p:cNvPr name="TextBox 19" id="1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grpSp>
        <p:nvGrpSpPr>
          <p:cNvPr name="Group 3" id="3"/>
          <p:cNvGrpSpPr/>
          <p:nvPr/>
        </p:nvGrpSpPr>
        <p:grpSpPr>
          <a:xfrm rot="0">
            <a:off x="0" y="8919679"/>
            <a:ext cx="18288000" cy="1367321"/>
            <a:chOff x="0" y="0"/>
            <a:chExt cx="4816593" cy="360118"/>
          </a:xfrm>
        </p:grpSpPr>
        <p:sp>
          <p:nvSpPr>
            <p:cNvPr name="Freeform 4" id="4"/>
            <p:cNvSpPr/>
            <p:nvPr/>
          </p:nvSpPr>
          <p:spPr>
            <a:xfrm flipH="false" flipV="false" rot="0">
              <a:off x="0" y="0"/>
              <a:ext cx="4816592" cy="360118"/>
            </a:xfrm>
            <a:custGeom>
              <a:avLst/>
              <a:gdLst/>
              <a:ahLst/>
              <a:cxnLst/>
              <a:rect r="r" b="b" t="t" l="l"/>
              <a:pathLst>
                <a:path h="360118" w="4816592">
                  <a:moveTo>
                    <a:pt x="0" y="0"/>
                  </a:moveTo>
                  <a:lnTo>
                    <a:pt x="4816592" y="0"/>
                  </a:lnTo>
                  <a:lnTo>
                    <a:pt x="4816592" y="360118"/>
                  </a:lnTo>
                  <a:lnTo>
                    <a:pt x="0" y="360118"/>
                  </a:lnTo>
                  <a:close/>
                </a:path>
              </a:pathLst>
            </a:custGeom>
            <a:solidFill>
              <a:srgbClr val="0F4966"/>
            </a:solidFill>
          </p:spPr>
        </p:sp>
        <p:sp>
          <p:nvSpPr>
            <p:cNvPr name="TextBox 5" id="5"/>
            <p:cNvSpPr txBox="true"/>
            <p:nvPr/>
          </p:nvSpPr>
          <p:spPr>
            <a:xfrm>
              <a:off x="0" y="-38100"/>
              <a:ext cx="4816593" cy="3982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8288000" cy="1151328"/>
            <a:chOff x="0" y="0"/>
            <a:chExt cx="4816593" cy="303230"/>
          </a:xfrm>
        </p:grpSpPr>
        <p:sp>
          <p:nvSpPr>
            <p:cNvPr name="Freeform 7" id="7"/>
            <p:cNvSpPr/>
            <p:nvPr/>
          </p:nvSpPr>
          <p:spPr>
            <a:xfrm flipH="false" flipV="false" rot="0">
              <a:off x="0" y="0"/>
              <a:ext cx="4816592" cy="303230"/>
            </a:xfrm>
            <a:custGeom>
              <a:avLst/>
              <a:gdLst/>
              <a:ahLst/>
              <a:cxnLst/>
              <a:rect r="r" b="b" t="t" l="l"/>
              <a:pathLst>
                <a:path h="303230" w="4816592">
                  <a:moveTo>
                    <a:pt x="0" y="0"/>
                  </a:moveTo>
                  <a:lnTo>
                    <a:pt x="4816592" y="0"/>
                  </a:lnTo>
                  <a:lnTo>
                    <a:pt x="4816592" y="303230"/>
                  </a:lnTo>
                  <a:lnTo>
                    <a:pt x="0" y="303230"/>
                  </a:lnTo>
                  <a:close/>
                </a:path>
              </a:pathLst>
            </a:custGeom>
            <a:solidFill>
              <a:srgbClr val="0F4966"/>
            </a:solidFill>
          </p:spPr>
        </p:sp>
        <p:sp>
          <p:nvSpPr>
            <p:cNvPr name="TextBox 8" id="8"/>
            <p:cNvSpPr txBox="true"/>
            <p:nvPr/>
          </p:nvSpPr>
          <p:spPr>
            <a:xfrm>
              <a:off x="0" y="-38100"/>
              <a:ext cx="4816593" cy="34133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2431559">
            <a:off x="-2381273" y="-573649"/>
            <a:ext cx="5869369" cy="2934684"/>
          </a:xfrm>
          <a:custGeom>
            <a:avLst/>
            <a:gdLst/>
            <a:ahLst/>
            <a:cxnLst/>
            <a:rect r="r" b="b" t="t" l="l"/>
            <a:pathLst>
              <a:path h="2934684" w="5869369">
                <a:moveTo>
                  <a:pt x="0" y="0"/>
                </a:moveTo>
                <a:lnTo>
                  <a:pt x="5869369" y="0"/>
                </a:lnTo>
                <a:lnTo>
                  <a:pt x="5869369" y="2934684"/>
                </a:lnTo>
                <a:lnTo>
                  <a:pt x="0" y="2934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8178474">
            <a:off x="15197689" y="8813533"/>
            <a:ext cx="4435477" cy="2217738"/>
          </a:xfrm>
          <a:custGeom>
            <a:avLst/>
            <a:gdLst/>
            <a:ahLst/>
            <a:cxnLst/>
            <a:rect r="r" b="b" t="t" l="l"/>
            <a:pathLst>
              <a:path h="2217738" w="4435477">
                <a:moveTo>
                  <a:pt x="0" y="0"/>
                </a:moveTo>
                <a:lnTo>
                  <a:pt x="4435476" y="0"/>
                </a:lnTo>
                <a:lnTo>
                  <a:pt x="4435476" y="2217738"/>
                </a:lnTo>
                <a:lnTo>
                  <a:pt x="0" y="2217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9412481" y="2840138"/>
            <a:ext cx="1699260" cy="2373630"/>
            <a:chOff x="0" y="0"/>
            <a:chExt cx="836170" cy="1168013"/>
          </a:xfrm>
        </p:grpSpPr>
        <p:sp>
          <p:nvSpPr>
            <p:cNvPr name="Freeform 12" id="12"/>
            <p:cNvSpPr/>
            <p:nvPr/>
          </p:nvSpPr>
          <p:spPr>
            <a:xfrm flipH="false" flipV="false" rot="0">
              <a:off x="0" y="0"/>
              <a:ext cx="836170" cy="1168013"/>
            </a:xfrm>
            <a:custGeom>
              <a:avLst/>
              <a:gdLst/>
              <a:ahLst/>
              <a:cxnLst/>
              <a:rect r="r" b="b" t="t" l="l"/>
              <a:pathLst>
                <a:path h="1168013" w="836170">
                  <a:moveTo>
                    <a:pt x="0" y="0"/>
                  </a:moveTo>
                  <a:lnTo>
                    <a:pt x="836170" y="0"/>
                  </a:lnTo>
                  <a:lnTo>
                    <a:pt x="836170" y="1168013"/>
                  </a:lnTo>
                  <a:lnTo>
                    <a:pt x="0" y="1168013"/>
                  </a:lnTo>
                  <a:close/>
                </a:path>
              </a:pathLst>
            </a:custGeom>
            <a:solidFill>
              <a:srgbClr val="0F4966"/>
            </a:solidFill>
          </p:spPr>
        </p:sp>
        <p:sp>
          <p:nvSpPr>
            <p:cNvPr name="TextBox 13" id="13"/>
            <p:cNvSpPr txBox="true"/>
            <p:nvPr/>
          </p:nvSpPr>
          <p:spPr>
            <a:xfrm>
              <a:off x="0" y="-38100"/>
              <a:ext cx="836170" cy="1206113"/>
            </a:xfrm>
            <a:prstGeom prst="rect">
              <a:avLst/>
            </a:prstGeom>
          </p:spPr>
          <p:txBody>
            <a:bodyPr anchor="ctr" rtlCol="false" tIns="27190" lIns="27190" bIns="27190" rIns="27190"/>
            <a:lstStyle/>
            <a:p>
              <a:pPr algn="ctr">
                <a:lnSpc>
                  <a:spcPts val="2659"/>
                </a:lnSpc>
              </a:pPr>
            </a:p>
          </p:txBody>
        </p:sp>
      </p:grpSp>
      <p:grpSp>
        <p:nvGrpSpPr>
          <p:cNvPr name="Group 14" id="14"/>
          <p:cNvGrpSpPr/>
          <p:nvPr/>
        </p:nvGrpSpPr>
        <p:grpSpPr>
          <a:xfrm rot="0">
            <a:off x="9412481" y="2840138"/>
            <a:ext cx="1699260" cy="1833563"/>
            <a:chOff x="0" y="0"/>
            <a:chExt cx="836170" cy="902257"/>
          </a:xfrm>
        </p:grpSpPr>
        <p:sp>
          <p:nvSpPr>
            <p:cNvPr name="Freeform 15" id="15"/>
            <p:cNvSpPr/>
            <p:nvPr/>
          </p:nvSpPr>
          <p:spPr>
            <a:xfrm flipH="false" flipV="false" rot="0">
              <a:off x="0" y="0"/>
              <a:ext cx="836170" cy="902257"/>
            </a:xfrm>
            <a:custGeom>
              <a:avLst/>
              <a:gdLst/>
              <a:ahLst/>
              <a:cxnLst/>
              <a:rect r="r" b="b" t="t" l="l"/>
              <a:pathLst>
                <a:path h="902257" w="836170">
                  <a:moveTo>
                    <a:pt x="0" y="0"/>
                  </a:moveTo>
                  <a:lnTo>
                    <a:pt x="836170" y="0"/>
                  </a:lnTo>
                  <a:lnTo>
                    <a:pt x="836170" y="902257"/>
                  </a:lnTo>
                  <a:lnTo>
                    <a:pt x="0" y="902257"/>
                  </a:lnTo>
                  <a:close/>
                </a:path>
              </a:pathLst>
            </a:custGeom>
            <a:solidFill>
              <a:srgbClr val="FFC966"/>
            </a:solidFill>
          </p:spPr>
        </p:sp>
        <p:sp>
          <p:nvSpPr>
            <p:cNvPr name="TextBox 16" id="16"/>
            <p:cNvSpPr txBox="true"/>
            <p:nvPr/>
          </p:nvSpPr>
          <p:spPr>
            <a:xfrm>
              <a:off x="0" y="-38100"/>
              <a:ext cx="836170" cy="940357"/>
            </a:xfrm>
            <a:prstGeom prst="rect">
              <a:avLst/>
            </a:prstGeom>
          </p:spPr>
          <p:txBody>
            <a:bodyPr anchor="ctr" rtlCol="false" tIns="27190" lIns="27190" bIns="27190" rIns="27190"/>
            <a:lstStyle/>
            <a:p>
              <a:pPr algn="ctr">
                <a:lnSpc>
                  <a:spcPts val="2659"/>
                </a:lnSpc>
              </a:pPr>
            </a:p>
          </p:txBody>
        </p:sp>
      </p:grpSp>
      <p:sp>
        <p:nvSpPr>
          <p:cNvPr name="Freeform 17" id="17"/>
          <p:cNvSpPr/>
          <p:nvPr/>
        </p:nvSpPr>
        <p:spPr>
          <a:xfrm flipH="false" flipV="false" rot="0">
            <a:off x="9531067" y="2920803"/>
            <a:ext cx="1462088" cy="1625917"/>
          </a:xfrm>
          <a:custGeom>
            <a:avLst/>
            <a:gdLst/>
            <a:ahLst/>
            <a:cxnLst/>
            <a:rect r="r" b="b" t="t" l="l"/>
            <a:pathLst>
              <a:path h="1625917" w="1462088">
                <a:moveTo>
                  <a:pt x="0" y="0"/>
                </a:moveTo>
                <a:lnTo>
                  <a:pt x="1462087" y="0"/>
                </a:lnTo>
                <a:lnTo>
                  <a:pt x="1462087" y="1625918"/>
                </a:lnTo>
                <a:lnTo>
                  <a:pt x="0" y="1625918"/>
                </a:lnTo>
                <a:lnTo>
                  <a:pt x="0" y="0"/>
                </a:lnTo>
                <a:close/>
              </a:path>
            </a:pathLst>
          </a:custGeom>
          <a:blipFill>
            <a:blip r:embed="rId6"/>
            <a:stretch>
              <a:fillRect l="0" t="-24731" r="-9635" b="-6719"/>
            </a:stretch>
          </a:blipFill>
        </p:spPr>
      </p:sp>
      <p:sp>
        <p:nvSpPr>
          <p:cNvPr name="TextBox 18" id="18"/>
          <p:cNvSpPr txBox="true"/>
          <p:nvPr/>
        </p:nvSpPr>
        <p:spPr>
          <a:xfrm rot="0">
            <a:off x="9639746" y="4708856"/>
            <a:ext cx="1244728" cy="407416"/>
          </a:xfrm>
          <a:prstGeom prst="rect">
            <a:avLst/>
          </a:prstGeom>
        </p:spPr>
        <p:txBody>
          <a:bodyPr anchor="t" rtlCol="false" tIns="0" lIns="0" bIns="0" rIns="0">
            <a:spAutoFit/>
          </a:bodyPr>
          <a:lstStyle/>
          <a:p>
            <a:pPr algn="ctr">
              <a:lnSpc>
                <a:spcPts val="1693"/>
              </a:lnSpc>
              <a:spcBef>
                <a:spcPct val="0"/>
              </a:spcBef>
            </a:pPr>
            <a:r>
              <a:rPr lang="en-US" sz="1209">
                <a:solidFill>
                  <a:srgbClr val="FFFFFF"/>
                </a:solidFill>
                <a:latin typeface="Cormorant Garamond"/>
                <a:ea typeface="Cormorant Garamond"/>
                <a:cs typeface="Cormorant Garamond"/>
                <a:sym typeface="Cormorant Garamond"/>
              </a:rPr>
              <a:t>Tenzin Nyima</a:t>
            </a:r>
            <a:r>
              <a:rPr lang="en-US" sz="1209" i="true">
                <a:solidFill>
                  <a:srgbClr val="FFFFFF"/>
                </a:solidFill>
                <a:latin typeface="Cormorant Garamond Italics"/>
                <a:ea typeface="Cormorant Garamond Italics"/>
                <a:cs typeface="Cormorant Garamond Italics"/>
                <a:sym typeface="Cormorant Garamond Italics"/>
              </a:rPr>
              <a:t> Inventory</a:t>
            </a:r>
            <a:r>
              <a:rPr lang="en-US" sz="1209" i="true">
                <a:solidFill>
                  <a:srgbClr val="FFFFFF"/>
                </a:solidFill>
                <a:latin typeface="Cormorant Garamond Italics"/>
                <a:ea typeface="Cormorant Garamond Italics"/>
                <a:cs typeface="Cormorant Garamond Italics"/>
                <a:sym typeface="Cormorant Garamond Italics"/>
              </a:rPr>
              <a:t> Analyst</a:t>
            </a:r>
            <a:r>
              <a:rPr lang="en-US" sz="1209">
                <a:solidFill>
                  <a:srgbClr val="092F42"/>
                </a:solidFill>
                <a:latin typeface="Cormorant Garamond"/>
                <a:ea typeface="Cormorant Garamond"/>
                <a:cs typeface="Cormorant Garamond"/>
                <a:sym typeface="Cormorant Garamond"/>
              </a:rPr>
              <a:t> </a:t>
            </a:r>
          </a:p>
        </p:txBody>
      </p:sp>
      <p:grpSp>
        <p:nvGrpSpPr>
          <p:cNvPr name="Group 19" id="19"/>
          <p:cNvGrpSpPr/>
          <p:nvPr/>
        </p:nvGrpSpPr>
        <p:grpSpPr>
          <a:xfrm rot="0">
            <a:off x="11491789" y="2840061"/>
            <a:ext cx="1699344" cy="2373630"/>
            <a:chOff x="0" y="0"/>
            <a:chExt cx="926896" cy="1294681"/>
          </a:xfrm>
        </p:grpSpPr>
        <p:sp>
          <p:nvSpPr>
            <p:cNvPr name="Freeform 20" id="20"/>
            <p:cNvSpPr/>
            <p:nvPr/>
          </p:nvSpPr>
          <p:spPr>
            <a:xfrm flipH="false" flipV="false" rot="0">
              <a:off x="0" y="0"/>
              <a:ext cx="926896" cy="1294681"/>
            </a:xfrm>
            <a:custGeom>
              <a:avLst/>
              <a:gdLst/>
              <a:ahLst/>
              <a:cxnLst/>
              <a:rect r="r" b="b" t="t" l="l"/>
              <a:pathLst>
                <a:path h="1294681" w="926896">
                  <a:moveTo>
                    <a:pt x="0" y="0"/>
                  </a:moveTo>
                  <a:lnTo>
                    <a:pt x="926896" y="0"/>
                  </a:lnTo>
                  <a:lnTo>
                    <a:pt x="926896" y="1294681"/>
                  </a:lnTo>
                  <a:lnTo>
                    <a:pt x="0" y="1294681"/>
                  </a:lnTo>
                  <a:close/>
                </a:path>
              </a:pathLst>
            </a:custGeom>
            <a:solidFill>
              <a:srgbClr val="0F4966"/>
            </a:solidFill>
          </p:spPr>
        </p:sp>
        <p:sp>
          <p:nvSpPr>
            <p:cNvPr name="TextBox 21" id="21"/>
            <p:cNvSpPr txBox="true"/>
            <p:nvPr/>
          </p:nvSpPr>
          <p:spPr>
            <a:xfrm>
              <a:off x="0" y="-38100"/>
              <a:ext cx="926896" cy="1332781"/>
            </a:xfrm>
            <a:prstGeom prst="rect">
              <a:avLst/>
            </a:prstGeom>
          </p:spPr>
          <p:txBody>
            <a:bodyPr anchor="ctr" rtlCol="false" tIns="24529" lIns="24529" bIns="24529" rIns="24529"/>
            <a:lstStyle/>
            <a:p>
              <a:pPr algn="ctr">
                <a:lnSpc>
                  <a:spcPts val="2659"/>
                </a:lnSpc>
              </a:pPr>
            </a:p>
          </p:txBody>
        </p:sp>
      </p:grpSp>
      <p:grpSp>
        <p:nvGrpSpPr>
          <p:cNvPr name="Group 22" id="22"/>
          <p:cNvGrpSpPr/>
          <p:nvPr/>
        </p:nvGrpSpPr>
        <p:grpSpPr>
          <a:xfrm rot="0">
            <a:off x="11491789" y="2840061"/>
            <a:ext cx="1699344" cy="1834013"/>
            <a:chOff x="0" y="0"/>
            <a:chExt cx="926896" cy="1000350"/>
          </a:xfrm>
        </p:grpSpPr>
        <p:sp>
          <p:nvSpPr>
            <p:cNvPr name="Freeform 23" id="23"/>
            <p:cNvSpPr/>
            <p:nvPr/>
          </p:nvSpPr>
          <p:spPr>
            <a:xfrm flipH="false" flipV="false" rot="0">
              <a:off x="0" y="0"/>
              <a:ext cx="926896" cy="1000350"/>
            </a:xfrm>
            <a:custGeom>
              <a:avLst/>
              <a:gdLst/>
              <a:ahLst/>
              <a:cxnLst/>
              <a:rect r="r" b="b" t="t" l="l"/>
              <a:pathLst>
                <a:path h="1000350" w="926896">
                  <a:moveTo>
                    <a:pt x="0" y="0"/>
                  </a:moveTo>
                  <a:lnTo>
                    <a:pt x="926896" y="0"/>
                  </a:lnTo>
                  <a:lnTo>
                    <a:pt x="926896" y="1000350"/>
                  </a:lnTo>
                  <a:lnTo>
                    <a:pt x="0" y="1000350"/>
                  </a:lnTo>
                  <a:close/>
                </a:path>
              </a:pathLst>
            </a:custGeom>
            <a:solidFill>
              <a:srgbClr val="FFC966"/>
            </a:solidFill>
          </p:spPr>
        </p:sp>
        <p:sp>
          <p:nvSpPr>
            <p:cNvPr name="TextBox 24" id="24"/>
            <p:cNvSpPr txBox="true"/>
            <p:nvPr/>
          </p:nvSpPr>
          <p:spPr>
            <a:xfrm>
              <a:off x="0" y="-38100"/>
              <a:ext cx="926896" cy="1038450"/>
            </a:xfrm>
            <a:prstGeom prst="rect">
              <a:avLst/>
            </a:prstGeom>
          </p:spPr>
          <p:txBody>
            <a:bodyPr anchor="ctr" rtlCol="false" tIns="24529" lIns="24529" bIns="24529" rIns="24529"/>
            <a:lstStyle/>
            <a:p>
              <a:pPr algn="ctr">
                <a:lnSpc>
                  <a:spcPts val="2659"/>
                </a:lnSpc>
              </a:pPr>
            </a:p>
          </p:txBody>
        </p:sp>
      </p:grpSp>
      <p:sp>
        <p:nvSpPr>
          <p:cNvPr name="Freeform 25" id="25"/>
          <p:cNvSpPr/>
          <p:nvPr/>
        </p:nvSpPr>
        <p:spPr>
          <a:xfrm flipH="false" flipV="false" rot="0">
            <a:off x="11610417" y="2952619"/>
            <a:ext cx="1462088" cy="1625917"/>
          </a:xfrm>
          <a:custGeom>
            <a:avLst/>
            <a:gdLst/>
            <a:ahLst/>
            <a:cxnLst/>
            <a:rect r="r" b="b" t="t" l="l"/>
            <a:pathLst>
              <a:path h="1625917" w="1462088">
                <a:moveTo>
                  <a:pt x="0" y="0"/>
                </a:moveTo>
                <a:lnTo>
                  <a:pt x="1462088" y="0"/>
                </a:lnTo>
                <a:lnTo>
                  <a:pt x="1462088" y="1625918"/>
                </a:lnTo>
                <a:lnTo>
                  <a:pt x="0" y="1625918"/>
                </a:lnTo>
                <a:lnTo>
                  <a:pt x="0" y="0"/>
                </a:lnTo>
                <a:close/>
              </a:path>
            </a:pathLst>
          </a:custGeom>
          <a:blipFill>
            <a:blip r:embed="rId7"/>
            <a:stretch>
              <a:fillRect l="-132412" t="-115813" r="-87985" b="-216629"/>
            </a:stretch>
          </a:blipFill>
        </p:spPr>
      </p:sp>
      <p:sp>
        <p:nvSpPr>
          <p:cNvPr name="TextBox 26" id="26"/>
          <p:cNvSpPr txBox="true"/>
          <p:nvPr/>
        </p:nvSpPr>
        <p:spPr>
          <a:xfrm rot="0">
            <a:off x="11719097" y="4708856"/>
            <a:ext cx="1244728" cy="407416"/>
          </a:xfrm>
          <a:prstGeom prst="rect">
            <a:avLst/>
          </a:prstGeom>
        </p:spPr>
        <p:txBody>
          <a:bodyPr anchor="t" rtlCol="false" tIns="0" lIns="0" bIns="0" rIns="0">
            <a:spAutoFit/>
          </a:bodyPr>
          <a:lstStyle/>
          <a:p>
            <a:pPr algn="ctr">
              <a:lnSpc>
                <a:spcPts val="1693"/>
              </a:lnSpc>
            </a:pPr>
            <a:r>
              <a:rPr lang="en-US" sz="1209">
                <a:solidFill>
                  <a:srgbClr val="FFFFFF"/>
                </a:solidFill>
                <a:latin typeface="Cormorant Garamond"/>
                <a:ea typeface="Cormorant Garamond"/>
                <a:cs typeface="Cormorant Garamond"/>
                <a:sym typeface="Cormorant Garamond"/>
              </a:rPr>
              <a:t>Gurvinder Kaur</a:t>
            </a:r>
          </a:p>
          <a:p>
            <a:pPr algn="ctr">
              <a:lnSpc>
                <a:spcPts val="1693"/>
              </a:lnSpc>
              <a:spcBef>
                <a:spcPct val="0"/>
              </a:spcBef>
            </a:pPr>
            <a:r>
              <a:rPr lang="en-US" sz="1209" i="true">
                <a:solidFill>
                  <a:srgbClr val="FFFFFF"/>
                </a:solidFill>
                <a:latin typeface="Cormorant Garamond Italics"/>
                <a:ea typeface="Cormorant Garamond Italics"/>
                <a:cs typeface="Cormorant Garamond Italics"/>
                <a:sym typeface="Cormorant Garamond Italics"/>
              </a:rPr>
              <a:t>Inventory</a:t>
            </a:r>
            <a:r>
              <a:rPr lang="en-US" sz="1209" i="true">
                <a:solidFill>
                  <a:srgbClr val="FFFFFF"/>
                </a:solidFill>
                <a:latin typeface="Cormorant Garamond Italics"/>
                <a:ea typeface="Cormorant Garamond Italics"/>
                <a:cs typeface="Cormorant Garamond Italics"/>
                <a:sym typeface="Cormorant Garamond Italics"/>
              </a:rPr>
              <a:t> Analyst</a:t>
            </a:r>
            <a:r>
              <a:rPr lang="en-US" sz="1209">
                <a:solidFill>
                  <a:srgbClr val="092F42"/>
                </a:solidFill>
                <a:latin typeface="Cormorant Garamond"/>
                <a:ea typeface="Cormorant Garamond"/>
                <a:cs typeface="Cormorant Garamond"/>
                <a:sym typeface="Cormorant Garamond"/>
              </a:rPr>
              <a:t> </a:t>
            </a:r>
          </a:p>
        </p:txBody>
      </p:sp>
      <p:grpSp>
        <p:nvGrpSpPr>
          <p:cNvPr name="Group 27" id="27"/>
          <p:cNvGrpSpPr/>
          <p:nvPr/>
        </p:nvGrpSpPr>
        <p:grpSpPr>
          <a:xfrm rot="0">
            <a:off x="13571181" y="2816756"/>
            <a:ext cx="1699344" cy="2373783"/>
            <a:chOff x="0" y="0"/>
            <a:chExt cx="926896" cy="1294764"/>
          </a:xfrm>
        </p:grpSpPr>
        <p:sp>
          <p:nvSpPr>
            <p:cNvPr name="Freeform 28" id="28"/>
            <p:cNvSpPr/>
            <p:nvPr/>
          </p:nvSpPr>
          <p:spPr>
            <a:xfrm flipH="false" flipV="false" rot="0">
              <a:off x="0" y="0"/>
              <a:ext cx="926896" cy="1294764"/>
            </a:xfrm>
            <a:custGeom>
              <a:avLst/>
              <a:gdLst/>
              <a:ahLst/>
              <a:cxnLst/>
              <a:rect r="r" b="b" t="t" l="l"/>
              <a:pathLst>
                <a:path h="1294764" w="926896">
                  <a:moveTo>
                    <a:pt x="0" y="0"/>
                  </a:moveTo>
                  <a:lnTo>
                    <a:pt x="926896" y="0"/>
                  </a:lnTo>
                  <a:lnTo>
                    <a:pt x="926896" y="1294764"/>
                  </a:lnTo>
                  <a:lnTo>
                    <a:pt x="0" y="1294764"/>
                  </a:lnTo>
                  <a:close/>
                </a:path>
              </a:pathLst>
            </a:custGeom>
            <a:solidFill>
              <a:srgbClr val="0F4966"/>
            </a:solidFill>
          </p:spPr>
        </p:sp>
        <p:sp>
          <p:nvSpPr>
            <p:cNvPr name="TextBox 29" id="29"/>
            <p:cNvSpPr txBox="true"/>
            <p:nvPr/>
          </p:nvSpPr>
          <p:spPr>
            <a:xfrm>
              <a:off x="0" y="-38100"/>
              <a:ext cx="926896" cy="1332864"/>
            </a:xfrm>
            <a:prstGeom prst="rect">
              <a:avLst/>
            </a:prstGeom>
          </p:spPr>
          <p:txBody>
            <a:bodyPr anchor="ctr" rtlCol="false" tIns="24529" lIns="24529" bIns="24529" rIns="24529"/>
            <a:lstStyle/>
            <a:p>
              <a:pPr algn="ctr">
                <a:lnSpc>
                  <a:spcPts val="2659"/>
                </a:lnSpc>
              </a:pPr>
            </a:p>
          </p:txBody>
        </p:sp>
      </p:grpSp>
      <p:grpSp>
        <p:nvGrpSpPr>
          <p:cNvPr name="Group 30" id="30"/>
          <p:cNvGrpSpPr/>
          <p:nvPr/>
        </p:nvGrpSpPr>
        <p:grpSpPr>
          <a:xfrm rot="0">
            <a:off x="13571181" y="2816756"/>
            <a:ext cx="1699344" cy="1834013"/>
            <a:chOff x="0" y="0"/>
            <a:chExt cx="926896" cy="1000350"/>
          </a:xfrm>
        </p:grpSpPr>
        <p:sp>
          <p:nvSpPr>
            <p:cNvPr name="Freeform 31" id="31"/>
            <p:cNvSpPr/>
            <p:nvPr/>
          </p:nvSpPr>
          <p:spPr>
            <a:xfrm flipH="false" flipV="false" rot="0">
              <a:off x="0" y="0"/>
              <a:ext cx="926896" cy="1000350"/>
            </a:xfrm>
            <a:custGeom>
              <a:avLst/>
              <a:gdLst/>
              <a:ahLst/>
              <a:cxnLst/>
              <a:rect r="r" b="b" t="t" l="l"/>
              <a:pathLst>
                <a:path h="1000350" w="926896">
                  <a:moveTo>
                    <a:pt x="0" y="0"/>
                  </a:moveTo>
                  <a:lnTo>
                    <a:pt x="926896" y="0"/>
                  </a:lnTo>
                  <a:lnTo>
                    <a:pt x="926896" y="1000350"/>
                  </a:lnTo>
                  <a:lnTo>
                    <a:pt x="0" y="1000350"/>
                  </a:lnTo>
                  <a:close/>
                </a:path>
              </a:pathLst>
            </a:custGeom>
            <a:solidFill>
              <a:srgbClr val="FFC966"/>
            </a:solidFill>
          </p:spPr>
        </p:sp>
        <p:sp>
          <p:nvSpPr>
            <p:cNvPr name="TextBox 32" id="32"/>
            <p:cNvSpPr txBox="true"/>
            <p:nvPr/>
          </p:nvSpPr>
          <p:spPr>
            <a:xfrm>
              <a:off x="0" y="-38100"/>
              <a:ext cx="926896" cy="1038450"/>
            </a:xfrm>
            <a:prstGeom prst="rect">
              <a:avLst/>
            </a:prstGeom>
          </p:spPr>
          <p:txBody>
            <a:bodyPr anchor="ctr" rtlCol="false" tIns="24529" lIns="24529" bIns="24529" rIns="24529"/>
            <a:lstStyle/>
            <a:p>
              <a:pPr algn="ctr">
                <a:lnSpc>
                  <a:spcPts val="2659"/>
                </a:lnSpc>
              </a:pPr>
            </a:p>
          </p:txBody>
        </p:sp>
      </p:grpSp>
      <p:sp>
        <p:nvSpPr>
          <p:cNvPr name="TextBox 33" id="33"/>
          <p:cNvSpPr txBox="true"/>
          <p:nvPr/>
        </p:nvSpPr>
        <p:spPr>
          <a:xfrm rot="0">
            <a:off x="13611609" y="4708856"/>
            <a:ext cx="1618533" cy="407416"/>
          </a:xfrm>
          <a:prstGeom prst="rect">
            <a:avLst/>
          </a:prstGeom>
        </p:spPr>
        <p:txBody>
          <a:bodyPr anchor="t" rtlCol="false" tIns="0" lIns="0" bIns="0" rIns="0">
            <a:spAutoFit/>
          </a:bodyPr>
          <a:lstStyle/>
          <a:p>
            <a:pPr algn="ctr">
              <a:lnSpc>
                <a:spcPts val="1693"/>
              </a:lnSpc>
            </a:pPr>
            <a:r>
              <a:rPr lang="en-US" sz="1209">
                <a:solidFill>
                  <a:srgbClr val="FFFFFF"/>
                </a:solidFill>
                <a:latin typeface="Cormorant Garamond"/>
                <a:ea typeface="Cormorant Garamond"/>
                <a:cs typeface="Cormorant Garamond"/>
                <a:sym typeface="Cormorant Garamond"/>
              </a:rPr>
              <a:t>Mohammad Mahmud</a:t>
            </a:r>
          </a:p>
          <a:p>
            <a:pPr algn="ctr">
              <a:lnSpc>
                <a:spcPts val="1693"/>
              </a:lnSpc>
              <a:spcBef>
                <a:spcPct val="0"/>
              </a:spcBef>
            </a:pPr>
            <a:r>
              <a:rPr lang="en-US" sz="1209" i="true">
                <a:solidFill>
                  <a:srgbClr val="FFFFFF"/>
                </a:solidFill>
                <a:latin typeface="Cormorant Garamond Italics"/>
                <a:ea typeface="Cormorant Garamond Italics"/>
                <a:cs typeface="Cormorant Garamond Italics"/>
                <a:sym typeface="Cormorant Garamond Italics"/>
              </a:rPr>
              <a:t>Inventory</a:t>
            </a:r>
            <a:r>
              <a:rPr lang="en-US" sz="1209" i="true">
                <a:solidFill>
                  <a:srgbClr val="FFFFFF"/>
                </a:solidFill>
                <a:latin typeface="Cormorant Garamond Italics"/>
                <a:ea typeface="Cormorant Garamond Italics"/>
                <a:cs typeface="Cormorant Garamond Italics"/>
                <a:sym typeface="Cormorant Garamond Italics"/>
              </a:rPr>
              <a:t> Analyst</a:t>
            </a:r>
            <a:r>
              <a:rPr lang="en-US" sz="1209">
                <a:solidFill>
                  <a:srgbClr val="092F42"/>
                </a:solidFill>
                <a:latin typeface="Cormorant Garamond"/>
                <a:ea typeface="Cormorant Garamond"/>
                <a:cs typeface="Cormorant Garamond"/>
                <a:sym typeface="Cormorant Garamond"/>
              </a:rPr>
              <a:t> </a:t>
            </a:r>
          </a:p>
        </p:txBody>
      </p:sp>
      <p:sp>
        <p:nvSpPr>
          <p:cNvPr name="Freeform 34" id="34"/>
          <p:cNvSpPr/>
          <p:nvPr/>
        </p:nvSpPr>
        <p:spPr>
          <a:xfrm flipH="false" flipV="false" rot="0">
            <a:off x="13689809" y="2920803"/>
            <a:ext cx="1462088" cy="1625917"/>
          </a:xfrm>
          <a:custGeom>
            <a:avLst/>
            <a:gdLst/>
            <a:ahLst/>
            <a:cxnLst/>
            <a:rect r="r" b="b" t="t" l="l"/>
            <a:pathLst>
              <a:path h="1625917" w="1462088">
                <a:moveTo>
                  <a:pt x="0" y="0"/>
                </a:moveTo>
                <a:lnTo>
                  <a:pt x="1462088" y="0"/>
                </a:lnTo>
                <a:lnTo>
                  <a:pt x="1462088" y="1625918"/>
                </a:lnTo>
                <a:lnTo>
                  <a:pt x="0" y="1625918"/>
                </a:lnTo>
                <a:lnTo>
                  <a:pt x="0" y="0"/>
                </a:lnTo>
                <a:close/>
              </a:path>
            </a:pathLst>
          </a:custGeom>
          <a:blipFill>
            <a:blip r:embed="rId8"/>
            <a:stretch>
              <a:fillRect l="0" t="-26014" r="-7980" b="-46534"/>
            </a:stretch>
          </a:blipFill>
        </p:spPr>
      </p:sp>
      <p:grpSp>
        <p:nvGrpSpPr>
          <p:cNvPr name="Group 35" id="35"/>
          <p:cNvGrpSpPr/>
          <p:nvPr/>
        </p:nvGrpSpPr>
        <p:grpSpPr>
          <a:xfrm rot="0">
            <a:off x="7333088" y="2823513"/>
            <a:ext cx="1699344" cy="2373783"/>
            <a:chOff x="0" y="0"/>
            <a:chExt cx="926896" cy="1294764"/>
          </a:xfrm>
        </p:grpSpPr>
        <p:sp>
          <p:nvSpPr>
            <p:cNvPr name="Freeform 36" id="36"/>
            <p:cNvSpPr/>
            <p:nvPr/>
          </p:nvSpPr>
          <p:spPr>
            <a:xfrm flipH="false" flipV="false" rot="0">
              <a:off x="0" y="0"/>
              <a:ext cx="926896" cy="1294764"/>
            </a:xfrm>
            <a:custGeom>
              <a:avLst/>
              <a:gdLst/>
              <a:ahLst/>
              <a:cxnLst/>
              <a:rect r="r" b="b" t="t" l="l"/>
              <a:pathLst>
                <a:path h="1294764" w="926896">
                  <a:moveTo>
                    <a:pt x="0" y="0"/>
                  </a:moveTo>
                  <a:lnTo>
                    <a:pt x="926896" y="0"/>
                  </a:lnTo>
                  <a:lnTo>
                    <a:pt x="926896" y="1294764"/>
                  </a:lnTo>
                  <a:lnTo>
                    <a:pt x="0" y="1294764"/>
                  </a:lnTo>
                  <a:close/>
                </a:path>
              </a:pathLst>
            </a:custGeom>
            <a:solidFill>
              <a:srgbClr val="0F4966"/>
            </a:solidFill>
          </p:spPr>
        </p:sp>
        <p:sp>
          <p:nvSpPr>
            <p:cNvPr name="TextBox 37" id="37"/>
            <p:cNvSpPr txBox="true"/>
            <p:nvPr/>
          </p:nvSpPr>
          <p:spPr>
            <a:xfrm>
              <a:off x="0" y="-38100"/>
              <a:ext cx="926896" cy="1332864"/>
            </a:xfrm>
            <a:prstGeom prst="rect">
              <a:avLst/>
            </a:prstGeom>
          </p:spPr>
          <p:txBody>
            <a:bodyPr anchor="ctr" rtlCol="false" tIns="24529" lIns="24529" bIns="24529" rIns="24529"/>
            <a:lstStyle/>
            <a:p>
              <a:pPr algn="ctr">
                <a:lnSpc>
                  <a:spcPts val="2659"/>
                </a:lnSpc>
              </a:pPr>
            </a:p>
          </p:txBody>
        </p:sp>
      </p:grpSp>
      <p:sp>
        <p:nvSpPr>
          <p:cNvPr name="TextBox 38" id="38"/>
          <p:cNvSpPr txBox="true"/>
          <p:nvPr/>
        </p:nvSpPr>
        <p:spPr>
          <a:xfrm rot="0">
            <a:off x="7570296" y="4706679"/>
            <a:ext cx="1224928" cy="407416"/>
          </a:xfrm>
          <a:prstGeom prst="rect">
            <a:avLst/>
          </a:prstGeom>
        </p:spPr>
        <p:txBody>
          <a:bodyPr anchor="t" rtlCol="false" tIns="0" lIns="0" bIns="0" rIns="0">
            <a:spAutoFit/>
          </a:bodyPr>
          <a:lstStyle/>
          <a:p>
            <a:pPr algn="ctr">
              <a:lnSpc>
                <a:spcPts val="1693"/>
              </a:lnSpc>
            </a:pPr>
            <a:r>
              <a:rPr lang="en-US" sz="1209">
                <a:solidFill>
                  <a:srgbClr val="FFFFFF"/>
                </a:solidFill>
                <a:latin typeface="Cormorant Garamond"/>
                <a:ea typeface="Cormorant Garamond"/>
                <a:cs typeface="Cormorant Garamond"/>
                <a:sym typeface="Cormorant Garamond"/>
              </a:rPr>
              <a:t>Eliza Gonzalez</a:t>
            </a:r>
          </a:p>
          <a:p>
            <a:pPr algn="ctr">
              <a:lnSpc>
                <a:spcPts val="1693"/>
              </a:lnSpc>
              <a:spcBef>
                <a:spcPct val="0"/>
              </a:spcBef>
            </a:pPr>
            <a:r>
              <a:rPr lang="en-US" sz="1209" i="true">
                <a:solidFill>
                  <a:srgbClr val="FFFFFF"/>
                </a:solidFill>
                <a:latin typeface="Cormorant Garamond Italics"/>
                <a:ea typeface="Cormorant Garamond Italics"/>
                <a:cs typeface="Cormorant Garamond Italics"/>
                <a:sym typeface="Cormorant Garamond Italics"/>
              </a:rPr>
              <a:t>Audience</a:t>
            </a:r>
            <a:r>
              <a:rPr lang="en-US" sz="1209" i="true">
                <a:solidFill>
                  <a:srgbClr val="FFFFFF"/>
                </a:solidFill>
                <a:latin typeface="Cormorant Garamond Italics"/>
                <a:ea typeface="Cormorant Garamond Italics"/>
                <a:cs typeface="Cormorant Garamond Italics"/>
                <a:sym typeface="Cormorant Garamond Italics"/>
              </a:rPr>
              <a:t> Analyst</a:t>
            </a:r>
            <a:r>
              <a:rPr lang="en-US" sz="1209">
                <a:solidFill>
                  <a:srgbClr val="092F42"/>
                </a:solidFill>
                <a:latin typeface="Cormorant Garamond"/>
                <a:ea typeface="Cormorant Garamond"/>
                <a:cs typeface="Cormorant Garamond"/>
                <a:sym typeface="Cormorant Garamond"/>
              </a:rPr>
              <a:t> </a:t>
            </a:r>
          </a:p>
        </p:txBody>
      </p:sp>
      <p:grpSp>
        <p:nvGrpSpPr>
          <p:cNvPr name="Group 39" id="39"/>
          <p:cNvGrpSpPr/>
          <p:nvPr/>
        </p:nvGrpSpPr>
        <p:grpSpPr>
          <a:xfrm rot="0">
            <a:off x="7333088" y="2809998"/>
            <a:ext cx="1699344" cy="1834013"/>
            <a:chOff x="0" y="0"/>
            <a:chExt cx="926896" cy="1000350"/>
          </a:xfrm>
        </p:grpSpPr>
        <p:sp>
          <p:nvSpPr>
            <p:cNvPr name="Freeform 40" id="40"/>
            <p:cNvSpPr/>
            <p:nvPr/>
          </p:nvSpPr>
          <p:spPr>
            <a:xfrm flipH="false" flipV="false" rot="0">
              <a:off x="0" y="0"/>
              <a:ext cx="926896" cy="1000350"/>
            </a:xfrm>
            <a:custGeom>
              <a:avLst/>
              <a:gdLst/>
              <a:ahLst/>
              <a:cxnLst/>
              <a:rect r="r" b="b" t="t" l="l"/>
              <a:pathLst>
                <a:path h="1000350" w="926896">
                  <a:moveTo>
                    <a:pt x="0" y="0"/>
                  </a:moveTo>
                  <a:lnTo>
                    <a:pt x="926896" y="0"/>
                  </a:lnTo>
                  <a:lnTo>
                    <a:pt x="926896" y="1000350"/>
                  </a:lnTo>
                  <a:lnTo>
                    <a:pt x="0" y="1000350"/>
                  </a:lnTo>
                  <a:close/>
                </a:path>
              </a:pathLst>
            </a:custGeom>
            <a:solidFill>
              <a:srgbClr val="FFC966"/>
            </a:solidFill>
          </p:spPr>
        </p:sp>
        <p:sp>
          <p:nvSpPr>
            <p:cNvPr name="TextBox 41" id="41"/>
            <p:cNvSpPr txBox="true"/>
            <p:nvPr/>
          </p:nvSpPr>
          <p:spPr>
            <a:xfrm>
              <a:off x="0" y="-38100"/>
              <a:ext cx="926896" cy="1038450"/>
            </a:xfrm>
            <a:prstGeom prst="rect">
              <a:avLst/>
            </a:prstGeom>
          </p:spPr>
          <p:txBody>
            <a:bodyPr anchor="ctr" rtlCol="false" tIns="24529" lIns="24529" bIns="24529" rIns="24529"/>
            <a:lstStyle/>
            <a:p>
              <a:pPr algn="ctr">
                <a:lnSpc>
                  <a:spcPts val="2659"/>
                </a:lnSpc>
              </a:pPr>
            </a:p>
          </p:txBody>
        </p:sp>
      </p:grpSp>
      <p:sp>
        <p:nvSpPr>
          <p:cNvPr name="Freeform 42" id="42"/>
          <p:cNvSpPr/>
          <p:nvPr/>
        </p:nvSpPr>
        <p:spPr>
          <a:xfrm flipH="false" flipV="false" rot="0">
            <a:off x="7451717" y="2920803"/>
            <a:ext cx="1462088" cy="1625917"/>
          </a:xfrm>
          <a:custGeom>
            <a:avLst/>
            <a:gdLst/>
            <a:ahLst/>
            <a:cxnLst/>
            <a:rect r="r" b="b" t="t" l="l"/>
            <a:pathLst>
              <a:path h="1625917" w="1462088">
                <a:moveTo>
                  <a:pt x="0" y="0"/>
                </a:moveTo>
                <a:lnTo>
                  <a:pt x="1462087" y="0"/>
                </a:lnTo>
                <a:lnTo>
                  <a:pt x="1462087" y="1625918"/>
                </a:lnTo>
                <a:lnTo>
                  <a:pt x="0" y="1625918"/>
                </a:lnTo>
                <a:lnTo>
                  <a:pt x="0" y="0"/>
                </a:lnTo>
                <a:close/>
              </a:path>
            </a:pathLst>
          </a:custGeom>
          <a:blipFill>
            <a:blip r:embed="rId9"/>
            <a:stretch>
              <a:fillRect l="-3669" t="-408" r="-11998" b="-11584"/>
            </a:stretch>
          </a:blipFill>
        </p:spPr>
      </p:sp>
      <p:grpSp>
        <p:nvGrpSpPr>
          <p:cNvPr name="Group 43" id="43"/>
          <p:cNvGrpSpPr/>
          <p:nvPr/>
        </p:nvGrpSpPr>
        <p:grpSpPr>
          <a:xfrm rot="0">
            <a:off x="3095889" y="2816756"/>
            <a:ext cx="1699344" cy="2373783"/>
            <a:chOff x="0" y="0"/>
            <a:chExt cx="926896" cy="1294764"/>
          </a:xfrm>
        </p:grpSpPr>
        <p:sp>
          <p:nvSpPr>
            <p:cNvPr name="Freeform 44" id="44"/>
            <p:cNvSpPr/>
            <p:nvPr/>
          </p:nvSpPr>
          <p:spPr>
            <a:xfrm flipH="false" flipV="false" rot="0">
              <a:off x="0" y="0"/>
              <a:ext cx="926896" cy="1294764"/>
            </a:xfrm>
            <a:custGeom>
              <a:avLst/>
              <a:gdLst/>
              <a:ahLst/>
              <a:cxnLst/>
              <a:rect r="r" b="b" t="t" l="l"/>
              <a:pathLst>
                <a:path h="1294764" w="926896">
                  <a:moveTo>
                    <a:pt x="0" y="0"/>
                  </a:moveTo>
                  <a:lnTo>
                    <a:pt x="926896" y="0"/>
                  </a:lnTo>
                  <a:lnTo>
                    <a:pt x="926896" y="1294764"/>
                  </a:lnTo>
                  <a:lnTo>
                    <a:pt x="0" y="1294764"/>
                  </a:lnTo>
                  <a:close/>
                </a:path>
              </a:pathLst>
            </a:custGeom>
            <a:solidFill>
              <a:srgbClr val="0F4966"/>
            </a:solidFill>
          </p:spPr>
        </p:sp>
        <p:sp>
          <p:nvSpPr>
            <p:cNvPr name="TextBox 45" id="45"/>
            <p:cNvSpPr txBox="true"/>
            <p:nvPr/>
          </p:nvSpPr>
          <p:spPr>
            <a:xfrm>
              <a:off x="0" y="-38100"/>
              <a:ext cx="926896" cy="1332864"/>
            </a:xfrm>
            <a:prstGeom prst="rect">
              <a:avLst/>
            </a:prstGeom>
          </p:spPr>
          <p:txBody>
            <a:bodyPr anchor="ctr" rtlCol="false" tIns="24529" lIns="24529" bIns="24529" rIns="24529"/>
            <a:lstStyle/>
            <a:p>
              <a:pPr algn="ctr">
                <a:lnSpc>
                  <a:spcPts val="2659"/>
                </a:lnSpc>
              </a:pPr>
            </a:p>
          </p:txBody>
        </p:sp>
      </p:grpSp>
      <p:sp>
        <p:nvSpPr>
          <p:cNvPr name="TextBox 46" id="46"/>
          <p:cNvSpPr txBox="true"/>
          <p:nvPr/>
        </p:nvSpPr>
        <p:spPr>
          <a:xfrm rot="0">
            <a:off x="3017475" y="4660293"/>
            <a:ext cx="1856173" cy="493154"/>
          </a:xfrm>
          <a:prstGeom prst="rect">
            <a:avLst/>
          </a:prstGeom>
        </p:spPr>
        <p:txBody>
          <a:bodyPr anchor="t" rtlCol="false" tIns="0" lIns="0" bIns="0" rIns="0">
            <a:spAutoFit/>
          </a:bodyPr>
          <a:lstStyle/>
          <a:p>
            <a:pPr algn="ctr">
              <a:lnSpc>
                <a:spcPts val="1318"/>
              </a:lnSpc>
            </a:pPr>
            <a:r>
              <a:rPr lang="en-US" sz="1209" spc="-54">
                <a:solidFill>
                  <a:srgbClr val="FFFFFF"/>
                </a:solidFill>
                <a:latin typeface="Cormorant Garamond"/>
                <a:ea typeface="Cormorant Garamond"/>
                <a:cs typeface="Cormorant Garamond"/>
                <a:sym typeface="Cormorant Garamond"/>
              </a:rPr>
              <a:t>Shem Cumberbatch</a:t>
            </a:r>
          </a:p>
          <a:p>
            <a:pPr algn="ctr">
              <a:lnSpc>
                <a:spcPts val="1318"/>
              </a:lnSpc>
            </a:pPr>
            <a:r>
              <a:rPr lang="en-US" sz="1209" i="true" spc="-54">
                <a:solidFill>
                  <a:srgbClr val="FFFFFF"/>
                </a:solidFill>
                <a:latin typeface="Cormorant Garamond Italics"/>
                <a:ea typeface="Cormorant Garamond Italics"/>
                <a:cs typeface="Cormorant Garamond Italics"/>
                <a:sym typeface="Cormorant Garamond Italics"/>
              </a:rPr>
              <a:t>Team Lead</a:t>
            </a:r>
          </a:p>
          <a:p>
            <a:pPr algn="ctr">
              <a:lnSpc>
                <a:spcPts val="1318"/>
              </a:lnSpc>
            </a:pPr>
            <a:r>
              <a:rPr lang="en-US" sz="1209" i="true" spc="-54">
                <a:solidFill>
                  <a:srgbClr val="FFFFFF"/>
                </a:solidFill>
                <a:latin typeface="Cormorant Garamond Italics"/>
                <a:ea typeface="Cormorant Garamond Italics"/>
                <a:cs typeface="Cormorant Garamond Italics"/>
                <a:sym typeface="Cormorant Garamond Italics"/>
              </a:rPr>
              <a:t>Audience</a:t>
            </a:r>
            <a:r>
              <a:rPr lang="en-US" sz="1209" i="true" spc="-54">
                <a:solidFill>
                  <a:srgbClr val="FFFFFF"/>
                </a:solidFill>
                <a:latin typeface="Cormorant Garamond Italics"/>
                <a:ea typeface="Cormorant Garamond Italics"/>
                <a:cs typeface="Cormorant Garamond Italics"/>
                <a:sym typeface="Cormorant Garamond Italics"/>
              </a:rPr>
              <a:t> Analyst</a:t>
            </a:r>
            <a:r>
              <a:rPr lang="en-US" sz="1209" i="true" spc="-54">
                <a:solidFill>
                  <a:srgbClr val="092F42"/>
                </a:solidFill>
                <a:latin typeface="Cormorant Garamond Italics"/>
                <a:ea typeface="Cormorant Garamond Italics"/>
                <a:cs typeface="Cormorant Garamond Italics"/>
                <a:sym typeface="Cormorant Garamond Italics"/>
              </a:rPr>
              <a:t> </a:t>
            </a:r>
          </a:p>
        </p:txBody>
      </p:sp>
      <p:grpSp>
        <p:nvGrpSpPr>
          <p:cNvPr name="Group 47" id="47"/>
          <p:cNvGrpSpPr/>
          <p:nvPr/>
        </p:nvGrpSpPr>
        <p:grpSpPr>
          <a:xfrm rot="0">
            <a:off x="3095889" y="2816756"/>
            <a:ext cx="1699344" cy="1834013"/>
            <a:chOff x="0" y="0"/>
            <a:chExt cx="926896" cy="1000350"/>
          </a:xfrm>
        </p:grpSpPr>
        <p:sp>
          <p:nvSpPr>
            <p:cNvPr name="Freeform 48" id="48"/>
            <p:cNvSpPr/>
            <p:nvPr/>
          </p:nvSpPr>
          <p:spPr>
            <a:xfrm flipH="false" flipV="false" rot="0">
              <a:off x="0" y="0"/>
              <a:ext cx="926896" cy="1000350"/>
            </a:xfrm>
            <a:custGeom>
              <a:avLst/>
              <a:gdLst/>
              <a:ahLst/>
              <a:cxnLst/>
              <a:rect r="r" b="b" t="t" l="l"/>
              <a:pathLst>
                <a:path h="1000350" w="926896">
                  <a:moveTo>
                    <a:pt x="0" y="0"/>
                  </a:moveTo>
                  <a:lnTo>
                    <a:pt x="926896" y="0"/>
                  </a:lnTo>
                  <a:lnTo>
                    <a:pt x="926896" y="1000350"/>
                  </a:lnTo>
                  <a:lnTo>
                    <a:pt x="0" y="1000350"/>
                  </a:lnTo>
                  <a:close/>
                </a:path>
              </a:pathLst>
            </a:custGeom>
            <a:solidFill>
              <a:srgbClr val="FFC966"/>
            </a:solidFill>
            <a:ln cap="sq">
              <a:noFill/>
              <a:prstDash val="solid"/>
              <a:miter/>
            </a:ln>
          </p:spPr>
        </p:sp>
        <p:sp>
          <p:nvSpPr>
            <p:cNvPr name="TextBox 49" id="49"/>
            <p:cNvSpPr txBox="true"/>
            <p:nvPr/>
          </p:nvSpPr>
          <p:spPr>
            <a:xfrm>
              <a:off x="0" y="-38100"/>
              <a:ext cx="926896" cy="1038450"/>
            </a:xfrm>
            <a:prstGeom prst="rect">
              <a:avLst/>
            </a:prstGeom>
          </p:spPr>
          <p:txBody>
            <a:bodyPr anchor="ctr" rtlCol="false" tIns="24529" lIns="24529" bIns="24529" rIns="24529"/>
            <a:lstStyle/>
            <a:p>
              <a:pPr algn="ctr" marL="0" indent="0" lvl="0">
                <a:lnSpc>
                  <a:spcPts val="2659"/>
                </a:lnSpc>
                <a:spcBef>
                  <a:spcPct val="0"/>
                </a:spcBef>
              </a:pPr>
            </a:p>
          </p:txBody>
        </p:sp>
      </p:grpSp>
      <p:sp>
        <p:nvSpPr>
          <p:cNvPr name="Freeform 50" id="50"/>
          <p:cNvSpPr/>
          <p:nvPr/>
        </p:nvSpPr>
        <p:spPr>
          <a:xfrm flipH="false" flipV="false" rot="0">
            <a:off x="3214518" y="2907527"/>
            <a:ext cx="1462087" cy="1625917"/>
          </a:xfrm>
          <a:custGeom>
            <a:avLst/>
            <a:gdLst/>
            <a:ahLst/>
            <a:cxnLst/>
            <a:rect r="r" b="b" t="t" l="l"/>
            <a:pathLst>
              <a:path h="1625917" w="1462087">
                <a:moveTo>
                  <a:pt x="0" y="0"/>
                </a:moveTo>
                <a:lnTo>
                  <a:pt x="1462087" y="0"/>
                </a:lnTo>
                <a:lnTo>
                  <a:pt x="1462087" y="1625917"/>
                </a:lnTo>
                <a:lnTo>
                  <a:pt x="0" y="1625917"/>
                </a:lnTo>
                <a:lnTo>
                  <a:pt x="0" y="0"/>
                </a:lnTo>
                <a:close/>
              </a:path>
            </a:pathLst>
          </a:custGeom>
          <a:blipFill>
            <a:blip r:embed="rId10"/>
            <a:stretch>
              <a:fillRect l="-8509" t="-30750" r="-23175" b="-96155"/>
            </a:stretch>
          </a:blipFill>
        </p:spPr>
      </p:sp>
      <p:grpSp>
        <p:nvGrpSpPr>
          <p:cNvPr name="Group 51" id="51"/>
          <p:cNvGrpSpPr/>
          <p:nvPr/>
        </p:nvGrpSpPr>
        <p:grpSpPr>
          <a:xfrm rot="0">
            <a:off x="5253696" y="2816908"/>
            <a:ext cx="1699344" cy="2373630"/>
            <a:chOff x="0" y="0"/>
            <a:chExt cx="926896" cy="1294681"/>
          </a:xfrm>
        </p:grpSpPr>
        <p:sp>
          <p:nvSpPr>
            <p:cNvPr name="Freeform 52" id="52"/>
            <p:cNvSpPr/>
            <p:nvPr/>
          </p:nvSpPr>
          <p:spPr>
            <a:xfrm flipH="false" flipV="false" rot="0">
              <a:off x="0" y="0"/>
              <a:ext cx="926896" cy="1294681"/>
            </a:xfrm>
            <a:custGeom>
              <a:avLst/>
              <a:gdLst/>
              <a:ahLst/>
              <a:cxnLst/>
              <a:rect r="r" b="b" t="t" l="l"/>
              <a:pathLst>
                <a:path h="1294681" w="926896">
                  <a:moveTo>
                    <a:pt x="0" y="0"/>
                  </a:moveTo>
                  <a:lnTo>
                    <a:pt x="926896" y="0"/>
                  </a:lnTo>
                  <a:lnTo>
                    <a:pt x="926896" y="1294681"/>
                  </a:lnTo>
                  <a:lnTo>
                    <a:pt x="0" y="1294681"/>
                  </a:lnTo>
                  <a:close/>
                </a:path>
              </a:pathLst>
            </a:custGeom>
            <a:solidFill>
              <a:srgbClr val="0F4966"/>
            </a:solidFill>
          </p:spPr>
        </p:sp>
        <p:sp>
          <p:nvSpPr>
            <p:cNvPr name="TextBox 53" id="53"/>
            <p:cNvSpPr txBox="true"/>
            <p:nvPr/>
          </p:nvSpPr>
          <p:spPr>
            <a:xfrm>
              <a:off x="0" y="-38100"/>
              <a:ext cx="926896" cy="1332781"/>
            </a:xfrm>
            <a:prstGeom prst="rect">
              <a:avLst/>
            </a:prstGeom>
          </p:spPr>
          <p:txBody>
            <a:bodyPr anchor="ctr" rtlCol="false" tIns="24529" lIns="24529" bIns="24529" rIns="24529"/>
            <a:lstStyle/>
            <a:p>
              <a:pPr algn="ctr">
                <a:lnSpc>
                  <a:spcPts val="2659"/>
                </a:lnSpc>
              </a:pPr>
            </a:p>
          </p:txBody>
        </p:sp>
      </p:grpSp>
      <p:sp>
        <p:nvSpPr>
          <p:cNvPr name="TextBox 54" id="54"/>
          <p:cNvSpPr txBox="true"/>
          <p:nvPr/>
        </p:nvSpPr>
        <p:spPr>
          <a:xfrm rot="0">
            <a:off x="5502254" y="4708159"/>
            <a:ext cx="1130981" cy="407416"/>
          </a:xfrm>
          <a:prstGeom prst="rect">
            <a:avLst/>
          </a:prstGeom>
        </p:spPr>
        <p:txBody>
          <a:bodyPr anchor="t" rtlCol="false" tIns="0" lIns="0" bIns="0" rIns="0">
            <a:spAutoFit/>
          </a:bodyPr>
          <a:lstStyle/>
          <a:p>
            <a:pPr algn="ctr">
              <a:lnSpc>
                <a:spcPts val="1693"/>
              </a:lnSpc>
            </a:pPr>
            <a:r>
              <a:rPr lang="en-US" sz="1209">
                <a:solidFill>
                  <a:srgbClr val="FFFFFF"/>
                </a:solidFill>
                <a:latin typeface="Cormorant Garamond"/>
                <a:ea typeface="Cormorant Garamond"/>
                <a:cs typeface="Cormorant Garamond"/>
                <a:sym typeface="Cormorant Garamond"/>
              </a:rPr>
              <a:t>Eunice Han</a:t>
            </a:r>
          </a:p>
          <a:p>
            <a:pPr algn="ctr">
              <a:lnSpc>
                <a:spcPts val="1693"/>
              </a:lnSpc>
              <a:spcBef>
                <a:spcPct val="0"/>
              </a:spcBef>
            </a:pPr>
            <a:r>
              <a:rPr lang="en-US" sz="1209" i="true">
                <a:solidFill>
                  <a:srgbClr val="FFFFFF"/>
                </a:solidFill>
                <a:latin typeface="Cormorant Garamond Italics"/>
                <a:ea typeface="Cormorant Garamond Italics"/>
                <a:cs typeface="Cormorant Garamond Italics"/>
                <a:sym typeface="Cormorant Garamond Italics"/>
              </a:rPr>
              <a:t>Audience</a:t>
            </a:r>
            <a:r>
              <a:rPr lang="en-US" sz="1209" i="true">
                <a:solidFill>
                  <a:srgbClr val="FFFFFF"/>
                </a:solidFill>
                <a:latin typeface="Cormorant Garamond Italics"/>
                <a:ea typeface="Cormorant Garamond Italics"/>
                <a:cs typeface="Cormorant Garamond Italics"/>
                <a:sym typeface="Cormorant Garamond Italics"/>
              </a:rPr>
              <a:t> Analyst</a:t>
            </a:r>
            <a:r>
              <a:rPr lang="en-US" sz="1209">
                <a:solidFill>
                  <a:srgbClr val="092F42"/>
                </a:solidFill>
                <a:latin typeface="Cormorant Garamond"/>
                <a:ea typeface="Cormorant Garamond"/>
                <a:cs typeface="Cormorant Garamond"/>
                <a:sym typeface="Cormorant Garamond"/>
              </a:rPr>
              <a:t> </a:t>
            </a:r>
          </a:p>
        </p:txBody>
      </p:sp>
      <p:grpSp>
        <p:nvGrpSpPr>
          <p:cNvPr name="Group 55" id="55"/>
          <p:cNvGrpSpPr/>
          <p:nvPr/>
        </p:nvGrpSpPr>
        <p:grpSpPr>
          <a:xfrm rot="0">
            <a:off x="5253696" y="2803479"/>
            <a:ext cx="1699344" cy="1834013"/>
            <a:chOff x="0" y="0"/>
            <a:chExt cx="926896" cy="1000350"/>
          </a:xfrm>
        </p:grpSpPr>
        <p:sp>
          <p:nvSpPr>
            <p:cNvPr name="Freeform 56" id="56"/>
            <p:cNvSpPr/>
            <p:nvPr/>
          </p:nvSpPr>
          <p:spPr>
            <a:xfrm flipH="false" flipV="false" rot="0">
              <a:off x="0" y="0"/>
              <a:ext cx="926896" cy="1000350"/>
            </a:xfrm>
            <a:custGeom>
              <a:avLst/>
              <a:gdLst/>
              <a:ahLst/>
              <a:cxnLst/>
              <a:rect r="r" b="b" t="t" l="l"/>
              <a:pathLst>
                <a:path h="1000350" w="926896">
                  <a:moveTo>
                    <a:pt x="0" y="0"/>
                  </a:moveTo>
                  <a:lnTo>
                    <a:pt x="926896" y="0"/>
                  </a:lnTo>
                  <a:lnTo>
                    <a:pt x="926896" y="1000350"/>
                  </a:lnTo>
                  <a:lnTo>
                    <a:pt x="0" y="1000350"/>
                  </a:lnTo>
                  <a:close/>
                </a:path>
              </a:pathLst>
            </a:custGeom>
            <a:solidFill>
              <a:srgbClr val="FFC966"/>
            </a:solidFill>
          </p:spPr>
        </p:sp>
        <p:sp>
          <p:nvSpPr>
            <p:cNvPr name="TextBox 57" id="57"/>
            <p:cNvSpPr txBox="true"/>
            <p:nvPr/>
          </p:nvSpPr>
          <p:spPr>
            <a:xfrm>
              <a:off x="0" y="-38100"/>
              <a:ext cx="926896" cy="1038450"/>
            </a:xfrm>
            <a:prstGeom prst="rect">
              <a:avLst/>
            </a:prstGeom>
          </p:spPr>
          <p:txBody>
            <a:bodyPr anchor="ctr" rtlCol="false" tIns="24529" lIns="24529" bIns="24529" rIns="24529"/>
            <a:lstStyle/>
            <a:p>
              <a:pPr algn="ctr">
                <a:lnSpc>
                  <a:spcPts val="2659"/>
                </a:lnSpc>
              </a:pPr>
            </a:p>
          </p:txBody>
        </p:sp>
      </p:grpSp>
      <p:sp>
        <p:nvSpPr>
          <p:cNvPr name="Freeform 58" id="58"/>
          <p:cNvSpPr/>
          <p:nvPr/>
        </p:nvSpPr>
        <p:spPr>
          <a:xfrm flipH="false" flipV="false" rot="0">
            <a:off x="5372324" y="2907527"/>
            <a:ext cx="1462088" cy="1625917"/>
          </a:xfrm>
          <a:custGeom>
            <a:avLst/>
            <a:gdLst/>
            <a:ahLst/>
            <a:cxnLst/>
            <a:rect r="r" b="b" t="t" l="l"/>
            <a:pathLst>
              <a:path h="1625917" w="1462088">
                <a:moveTo>
                  <a:pt x="0" y="0"/>
                </a:moveTo>
                <a:lnTo>
                  <a:pt x="1462088" y="0"/>
                </a:lnTo>
                <a:lnTo>
                  <a:pt x="1462088" y="1625917"/>
                </a:lnTo>
                <a:lnTo>
                  <a:pt x="0" y="1625917"/>
                </a:lnTo>
                <a:lnTo>
                  <a:pt x="0" y="0"/>
                </a:lnTo>
                <a:close/>
              </a:path>
            </a:pathLst>
          </a:custGeom>
          <a:blipFill>
            <a:blip r:embed="rId11"/>
            <a:stretch>
              <a:fillRect l="-754" t="-77225" r="-17984" b="-12691"/>
            </a:stretch>
          </a:blipFill>
        </p:spPr>
      </p:sp>
      <p:grpSp>
        <p:nvGrpSpPr>
          <p:cNvPr name="Group 59" id="59"/>
          <p:cNvGrpSpPr/>
          <p:nvPr/>
        </p:nvGrpSpPr>
        <p:grpSpPr>
          <a:xfrm rot="0">
            <a:off x="1154580" y="5626754"/>
            <a:ext cx="1699344" cy="2373783"/>
            <a:chOff x="0" y="0"/>
            <a:chExt cx="926896" cy="1294764"/>
          </a:xfrm>
        </p:grpSpPr>
        <p:sp>
          <p:nvSpPr>
            <p:cNvPr name="Freeform 60" id="60"/>
            <p:cNvSpPr/>
            <p:nvPr/>
          </p:nvSpPr>
          <p:spPr>
            <a:xfrm flipH="false" flipV="false" rot="0">
              <a:off x="0" y="0"/>
              <a:ext cx="926896" cy="1294764"/>
            </a:xfrm>
            <a:custGeom>
              <a:avLst/>
              <a:gdLst/>
              <a:ahLst/>
              <a:cxnLst/>
              <a:rect r="r" b="b" t="t" l="l"/>
              <a:pathLst>
                <a:path h="1294764" w="926896">
                  <a:moveTo>
                    <a:pt x="0" y="0"/>
                  </a:moveTo>
                  <a:lnTo>
                    <a:pt x="926896" y="0"/>
                  </a:lnTo>
                  <a:lnTo>
                    <a:pt x="926896" y="1294764"/>
                  </a:lnTo>
                  <a:lnTo>
                    <a:pt x="0" y="1294764"/>
                  </a:lnTo>
                  <a:close/>
                </a:path>
              </a:pathLst>
            </a:custGeom>
            <a:solidFill>
              <a:srgbClr val="0F4966"/>
            </a:solidFill>
          </p:spPr>
        </p:sp>
        <p:sp>
          <p:nvSpPr>
            <p:cNvPr name="TextBox 61" id="61"/>
            <p:cNvSpPr txBox="true"/>
            <p:nvPr/>
          </p:nvSpPr>
          <p:spPr>
            <a:xfrm>
              <a:off x="0" y="-38100"/>
              <a:ext cx="926896" cy="1332864"/>
            </a:xfrm>
            <a:prstGeom prst="rect">
              <a:avLst/>
            </a:prstGeom>
          </p:spPr>
          <p:txBody>
            <a:bodyPr anchor="ctr" rtlCol="false" tIns="24529" lIns="24529" bIns="24529" rIns="24529"/>
            <a:lstStyle/>
            <a:p>
              <a:pPr algn="ctr">
                <a:lnSpc>
                  <a:spcPts val="2659"/>
                </a:lnSpc>
              </a:pPr>
            </a:p>
          </p:txBody>
        </p:sp>
      </p:grpSp>
      <p:grpSp>
        <p:nvGrpSpPr>
          <p:cNvPr name="Group 62" id="62"/>
          <p:cNvGrpSpPr/>
          <p:nvPr/>
        </p:nvGrpSpPr>
        <p:grpSpPr>
          <a:xfrm rot="0">
            <a:off x="1154580" y="5626754"/>
            <a:ext cx="1699344" cy="1834013"/>
            <a:chOff x="0" y="0"/>
            <a:chExt cx="926896" cy="1000350"/>
          </a:xfrm>
        </p:grpSpPr>
        <p:sp>
          <p:nvSpPr>
            <p:cNvPr name="Freeform 63" id="63"/>
            <p:cNvSpPr/>
            <p:nvPr/>
          </p:nvSpPr>
          <p:spPr>
            <a:xfrm flipH="false" flipV="false" rot="0">
              <a:off x="0" y="0"/>
              <a:ext cx="926896" cy="1000350"/>
            </a:xfrm>
            <a:custGeom>
              <a:avLst/>
              <a:gdLst/>
              <a:ahLst/>
              <a:cxnLst/>
              <a:rect r="r" b="b" t="t" l="l"/>
              <a:pathLst>
                <a:path h="1000350" w="926896">
                  <a:moveTo>
                    <a:pt x="0" y="0"/>
                  </a:moveTo>
                  <a:lnTo>
                    <a:pt x="926896" y="0"/>
                  </a:lnTo>
                  <a:lnTo>
                    <a:pt x="926896" y="1000350"/>
                  </a:lnTo>
                  <a:lnTo>
                    <a:pt x="0" y="1000350"/>
                  </a:lnTo>
                  <a:close/>
                </a:path>
              </a:pathLst>
            </a:custGeom>
            <a:solidFill>
              <a:srgbClr val="FFC966"/>
            </a:solidFill>
          </p:spPr>
        </p:sp>
        <p:sp>
          <p:nvSpPr>
            <p:cNvPr name="TextBox 64" id="64"/>
            <p:cNvSpPr txBox="true"/>
            <p:nvPr/>
          </p:nvSpPr>
          <p:spPr>
            <a:xfrm>
              <a:off x="0" y="-38100"/>
              <a:ext cx="926896" cy="1038450"/>
            </a:xfrm>
            <a:prstGeom prst="rect">
              <a:avLst/>
            </a:prstGeom>
          </p:spPr>
          <p:txBody>
            <a:bodyPr anchor="ctr" rtlCol="false" tIns="24529" lIns="24529" bIns="24529" rIns="24529"/>
            <a:lstStyle/>
            <a:p>
              <a:pPr algn="ctr">
                <a:lnSpc>
                  <a:spcPts val="2659"/>
                </a:lnSpc>
              </a:pPr>
            </a:p>
          </p:txBody>
        </p:sp>
      </p:grpSp>
      <p:sp>
        <p:nvSpPr>
          <p:cNvPr name="Freeform 65" id="65"/>
          <p:cNvSpPr/>
          <p:nvPr/>
        </p:nvSpPr>
        <p:spPr>
          <a:xfrm flipH="false" flipV="false" rot="0">
            <a:off x="1273230" y="5734843"/>
            <a:ext cx="1462044" cy="1626264"/>
          </a:xfrm>
          <a:custGeom>
            <a:avLst/>
            <a:gdLst/>
            <a:ahLst/>
            <a:cxnLst/>
            <a:rect r="r" b="b" t="t" l="l"/>
            <a:pathLst>
              <a:path h="1626264" w="1462044">
                <a:moveTo>
                  <a:pt x="0" y="0"/>
                </a:moveTo>
                <a:lnTo>
                  <a:pt x="1462044" y="0"/>
                </a:lnTo>
                <a:lnTo>
                  <a:pt x="1462044" y="1626264"/>
                </a:lnTo>
                <a:lnTo>
                  <a:pt x="0" y="1626264"/>
                </a:lnTo>
                <a:lnTo>
                  <a:pt x="0" y="0"/>
                </a:lnTo>
                <a:close/>
              </a:path>
            </a:pathLst>
          </a:custGeom>
          <a:blipFill>
            <a:blip r:embed="rId12"/>
            <a:stretch>
              <a:fillRect l="-5616" t="0" r="-5616" b="0"/>
            </a:stretch>
          </a:blipFill>
        </p:spPr>
      </p:sp>
      <p:sp>
        <p:nvSpPr>
          <p:cNvPr name="TextBox 66" id="66"/>
          <p:cNvSpPr txBox="true"/>
          <p:nvPr/>
        </p:nvSpPr>
        <p:spPr>
          <a:xfrm rot="0">
            <a:off x="1239138" y="7515499"/>
            <a:ext cx="1530227" cy="411470"/>
          </a:xfrm>
          <a:prstGeom prst="rect">
            <a:avLst/>
          </a:prstGeom>
        </p:spPr>
        <p:txBody>
          <a:bodyPr anchor="t" rtlCol="false" tIns="0" lIns="0" bIns="0" rIns="0">
            <a:spAutoFit/>
          </a:bodyPr>
          <a:lstStyle/>
          <a:p>
            <a:pPr algn="ctr">
              <a:lnSpc>
                <a:spcPts val="1692"/>
              </a:lnSpc>
            </a:pPr>
            <a:r>
              <a:rPr lang="en-US" sz="1209">
                <a:solidFill>
                  <a:srgbClr val="FFFFFF"/>
                </a:solidFill>
                <a:latin typeface="Cormorant Garamond"/>
                <a:ea typeface="Cormorant Garamond"/>
                <a:cs typeface="Cormorant Garamond"/>
                <a:sym typeface="Cormorant Garamond"/>
              </a:rPr>
              <a:t>Anastassia Troitskaia</a:t>
            </a:r>
          </a:p>
          <a:p>
            <a:pPr algn="ctr">
              <a:lnSpc>
                <a:spcPts val="1692"/>
              </a:lnSpc>
              <a:spcBef>
                <a:spcPct val="0"/>
              </a:spcBef>
            </a:pPr>
            <a:r>
              <a:rPr lang="en-US" sz="1209" i="true">
                <a:solidFill>
                  <a:srgbClr val="FFFFFF"/>
                </a:solidFill>
                <a:latin typeface="Cormorant Garamond Italics"/>
                <a:ea typeface="Cormorant Garamond Italics"/>
                <a:cs typeface="Cormorant Garamond Italics"/>
                <a:sym typeface="Cormorant Garamond Italics"/>
              </a:rPr>
              <a:t>Spatial</a:t>
            </a:r>
            <a:r>
              <a:rPr lang="en-US" sz="1209" i="true">
                <a:solidFill>
                  <a:srgbClr val="FFFFFF"/>
                </a:solidFill>
                <a:latin typeface="Cormorant Garamond Italics"/>
                <a:ea typeface="Cormorant Garamond Italics"/>
                <a:cs typeface="Cormorant Garamond Italics"/>
                <a:sym typeface="Cormorant Garamond Italics"/>
              </a:rPr>
              <a:t> Analyst</a:t>
            </a:r>
            <a:r>
              <a:rPr lang="en-US" sz="1209">
                <a:solidFill>
                  <a:srgbClr val="092F42"/>
                </a:solidFill>
                <a:latin typeface="Cormorant Garamond"/>
                <a:ea typeface="Cormorant Garamond"/>
                <a:cs typeface="Cormorant Garamond"/>
                <a:sym typeface="Cormorant Garamond"/>
              </a:rPr>
              <a:t> </a:t>
            </a:r>
          </a:p>
        </p:txBody>
      </p:sp>
      <p:grpSp>
        <p:nvGrpSpPr>
          <p:cNvPr name="Group 67" id="67"/>
          <p:cNvGrpSpPr/>
          <p:nvPr/>
        </p:nvGrpSpPr>
        <p:grpSpPr>
          <a:xfrm rot="0">
            <a:off x="3233972" y="5628081"/>
            <a:ext cx="1699344" cy="2373783"/>
            <a:chOff x="0" y="0"/>
            <a:chExt cx="926896" cy="1294764"/>
          </a:xfrm>
        </p:grpSpPr>
        <p:sp>
          <p:nvSpPr>
            <p:cNvPr name="Freeform 68" id="68"/>
            <p:cNvSpPr/>
            <p:nvPr/>
          </p:nvSpPr>
          <p:spPr>
            <a:xfrm flipH="false" flipV="false" rot="0">
              <a:off x="0" y="0"/>
              <a:ext cx="926896" cy="1294764"/>
            </a:xfrm>
            <a:custGeom>
              <a:avLst/>
              <a:gdLst/>
              <a:ahLst/>
              <a:cxnLst/>
              <a:rect r="r" b="b" t="t" l="l"/>
              <a:pathLst>
                <a:path h="1294764" w="926896">
                  <a:moveTo>
                    <a:pt x="0" y="0"/>
                  </a:moveTo>
                  <a:lnTo>
                    <a:pt x="926896" y="0"/>
                  </a:lnTo>
                  <a:lnTo>
                    <a:pt x="926896" y="1294764"/>
                  </a:lnTo>
                  <a:lnTo>
                    <a:pt x="0" y="1294764"/>
                  </a:lnTo>
                  <a:close/>
                </a:path>
              </a:pathLst>
            </a:custGeom>
            <a:solidFill>
              <a:srgbClr val="0F4966"/>
            </a:solidFill>
          </p:spPr>
        </p:sp>
        <p:sp>
          <p:nvSpPr>
            <p:cNvPr name="TextBox 69" id="69"/>
            <p:cNvSpPr txBox="true"/>
            <p:nvPr/>
          </p:nvSpPr>
          <p:spPr>
            <a:xfrm>
              <a:off x="0" y="-38100"/>
              <a:ext cx="926896" cy="1332864"/>
            </a:xfrm>
            <a:prstGeom prst="rect">
              <a:avLst/>
            </a:prstGeom>
          </p:spPr>
          <p:txBody>
            <a:bodyPr anchor="ctr" rtlCol="false" tIns="24529" lIns="24529" bIns="24529" rIns="24529"/>
            <a:lstStyle/>
            <a:p>
              <a:pPr algn="ctr">
                <a:lnSpc>
                  <a:spcPts val="2659"/>
                </a:lnSpc>
              </a:pPr>
            </a:p>
          </p:txBody>
        </p:sp>
      </p:grpSp>
      <p:grpSp>
        <p:nvGrpSpPr>
          <p:cNvPr name="Group 70" id="70"/>
          <p:cNvGrpSpPr/>
          <p:nvPr/>
        </p:nvGrpSpPr>
        <p:grpSpPr>
          <a:xfrm rot="0">
            <a:off x="3233972" y="5625428"/>
            <a:ext cx="1699344" cy="1834013"/>
            <a:chOff x="0" y="0"/>
            <a:chExt cx="926896" cy="1000350"/>
          </a:xfrm>
        </p:grpSpPr>
        <p:sp>
          <p:nvSpPr>
            <p:cNvPr name="Freeform 71" id="71"/>
            <p:cNvSpPr/>
            <p:nvPr/>
          </p:nvSpPr>
          <p:spPr>
            <a:xfrm flipH="false" flipV="false" rot="0">
              <a:off x="0" y="0"/>
              <a:ext cx="926896" cy="1000350"/>
            </a:xfrm>
            <a:custGeom>
              <a:avLst/>
              <a:gdLst/>
              <a:ahLst/>
              <a:cxnLst/>
              <a:rect r="r" b="b" t="t" l="l"/>
              <a:pathLst>
                <a:path h="1000350" w="926896">
                  <a:moveTo>
                    <a:pt x="0" y="0"/>
                  </a:moveTo>
                  <a:lnTo>
                    <a:pt x="926896" y="0"/>
                  </a:lnTo>
                  <a:lnTo>
                    <a:pt x="926896" y="1000350"/>
                  </a:lnTo>
                  <a:lnTo>
                    <a:pt x="0" y="1000350"/>
                  </a:lnTo>
                  <a:close/>
                </a:path>
              </a:pathLst>
            </a:custGeom>
            <a:solidFill>
              <a:srgbClr val="FFC966"/>
            </a:solidFill>
          </p:spPr>
        </p:sp>
        <p:sp>
          <p:nvSpPr>
            <p:cNvPr name="TextBox 72" id="72"/>
            <p:cNvSpPr txBox="true"/>
            <p:nvPr/>
          </p:nvSpPr>
          <p:spPr>
            <a:xfrm>
              <a:off x="0" y="-38100"/>
              <a:ext cx="926896" cy="1038450"/>
            </a:xfrm>
            <a:prstGeom prst="rect">
              <a:avLst/>
            </a:prstGeom>
          </p:spPr>
          <p:txBody>
            <a:bodyPr anchor="ctr" rtlCol="false" tIns="24529" lIns="24529" bIns="24529" rIns="24529"/>
            <a:lstStyle/>
            <a:p>
              <a:pPr algn="ctr">
                <a:lnSpc>
                  <a:spcPts val="2659"/>
                </a:lnSpc>
              </a:pPr>
            </a:p>
          </p:txBody>
        </p:sp>
      </p:grpSp>
      <p:sp>
        <p:nvSpPr>
          <p:cNvPr name="Freeform 73" id="73"/>
          <p:cNvSpPr/>
          <p:nvPr/>
        </p:nvSpPr>
        <p:spPr>
          <a:xfrm flipH="false" flipV="false" rot="0">
            <a:off x="3352600" y="5736169"/>
            <a:ext cx="1462088" cy="1626264"/>
          </a:xfrm>
          <a:custGeom>
            <a:avLst/>
            <a:gdLst/>
            <a:ahLst/>
            <a:cxnLst/>
            <a:rect r="r" b="b" t="t" l="l"/>
            <a:pathLst>
              <a:path h="1626264" w="1462088">
                <a:moveTo>
                  <a:pt x="0" y="0"/>
                </a:moveTo>
                <a:lnTo>
                  <a:pt x="1462088" y="0"/>
                </a:lnTo>
                <a:lnTo>
                  <a:pt x="1462088" y="1626264"/>
                </a:lnTo>
                <a:lnTo>
                  <a:pt x="0" y="1626264"/>
                </a:lnTo>
                <a:lnTo>
                  <a:pt x="0" y="0"/>
                </a:lnTo>
                <a:close/>
              </a:path>
            </a:pathLst>
          </a:custGeom>
          <a:blipFill>
            <a:blip r:embed="rId13"/>
            <a:stretch>
              <a:fillRect l="0" t="-7413" r="-916" b="-13557"/>
            </a:stretch>
          </a:blipFill>
        </p:spPr>
      </p:sp>
      <p:sp>
        <p:nvSpPr>
          <p:cNvPr name="TextBox 74" id="74"/>
          <p:cNvSpPr txBox="true"/>
          <p:nvPr/>
        </p:nvSpPr>
        <p:spPr>
          <a:xfrm rot="0">
            <a:off x="3523189" y="7515499"/>
            <a:ext cx="1123003" cy="411470"/>
          </a:xfrm>
          <a:prstGeom prst="rect">
            <a:avLst/>
          </a:prstGeom>
        </p:spPr>
        <p:txBody>
          <a:bodyPr anchor="t" rtlCol="false" tIns="0" lIns="0" bIns="0" rIns="0">
            <a:spAutoFit/>
          </a:bodyPr>
          <a:lstStyle/>
          <a:p>
            <a:pPr algn="ctr">
              <a:lnSpc>
                <a:spcPts val="1692"/>
              </a:lnSpc>
            </a:pPr>
            <a:r>
              <a:rPr lang="en-US" sz="1209">
                <a:solidFill>
                  <a:srgbClr val="FFFFFF"/>
                </a:solidFill>
                <a:latin typeface="Cormorant Garamond"/>
                <a:ea typeface="Cormorant Garamond"/>
                <a:cs typeface="Cormorant Garamond"/>
                <a:sym typeface="Cormorant Garamond"/>
              </a:rPr>
              <a:t>Bahauddin Naseer</a:t>
            </a:r>
          </a:p>
          <a:p>
            <a:pPr algn="ctr">
              <a:lnSpc>
                <a:spcPts val="1692"/>
              </a:lnSpc>
              <a:spcBef>
                <a:spcPct val="0"/>
              </a:spcBef>
            </a:pPr>
            <a:r>
              <a:rPr lang="en-US" sz="1209" i="true">
                <a:solidFill>
                  <a:srgbClr val="FFFFFF"/>
                </a:solidFill>
                <a:latin typeface="Cormorant Garamond Italics"/>
                <a:ea typeface="Cormorant Garamond Italics"/>
                <a:cs typeface="Cormorant Garamond Italics"/>
                <a:sym typeface="Cormorant Garamond Italics"/>
              </a:rPr>
              <a:t>Spatial</a:t>
            </a:r>
            <a:r>
              <a:rPr lang="en-US" sz="1209" i="true">
                <a:solidFill>
                  <a:srgbClr val="FFFFFF"/>
                </a:solidFill>
                <a:latin typeface="Cormorant Garamond Italics"/>
                <a:ea typeface="Cormorant Garamond Italics"/>
                <a:cs typeface="Cormorant Garamond Italics"/>
                <a:sym typeface="Cormorant Garamond Italics"/>
              </a:rPr>
              <a:t> Analyst</a:t>
            </a:r>
            <a:r>
              <a:rPr lang="en-US" sz="1209">
                <a:solidFill>
                  <a:srgbClr val="092F42"/>
                </a:solidFill>
                <a:latin typeface="Cormorant Garamond"/>
                <a:ea typeface="Cormorant Garamond"/>
                <a:cs typeface="Cormorant Garamond"/>
                <a:sym typeface="Cormorant Garamond"/>
              </a:rPr>
              <a:t> </a:t>
            </a:r>
          </a:p>
        </p:txBody>
      </p:sp>
      <p:grpSp>
        <p:nvGrpSpPr>
          <p:cNvPr name="Group 75" id="75"/>
          <p:cNvGrpSpPr/>
          <p:nvPr/>
        </p:nvGrpSpPr>
        <p:grpSpPr>
          <a:xfrm rot="0">
            <a:off x="5313364" y="5626754"/>
            <a:ext cx="1699344" cy="2373783"/>
            <a:chOff x="0" y="0"/>
            <a:chExt cx="926896" cy="1294764"/>
          </a:xfrm>
        </p:grpSpPr>
        <p:sp>
          <p:nvSpPr>
            <p:cNvPr name="Freeform 76" id="76"/>
            <p:cNvSpPr/>
            <p:nvPr/>
          </p:nvSpPr>
          <p:spPr>
            <a:xfrm flipH="false" flipV="false" rot="0">
              <a:off x="0" y="0"/>
              <a:ext cx="926896" cy="1294764"/>
            </a:xfrm>
            <a:custGeom>
              <a:avLst/>
              <a:gdLst/>
              <a:ahLst/>
              <a:cxnLst/>
              <a:rect r="r" b="b" t="t" l="l"/>
              <a:pathLst>
                <a:path h="1294764" w="926896">
                  <a:moveTo>
                    <a:pt x="0" y="0"/>
                  </a:moveTo>
                  <a:lnTo>
                    <a:pt x="926896" y="0"/>
                  </a:lnTo>
                  <a:lnTo>
                    <a:pt x="926896" y="1294764"/>
                  </a:lnTo>
                  <a:lnTo>
                    <a:pt x="0" y="1294764"/>
                  </a:lnTo>
                  <a:close/>
                </a:path>
              </a:pathLst>
            </a:custGeom>
            <a:solidFill>
              <a:srgbClr val="0F4966"/>
            </a:solidFill>
          </p:spPr>
        </p:sp>
        <p:sp>
          <p:nvSpPr>
            <p:cNvPr name="TextBox 77" id="77"/>
            <p:cNvSpPr txBox="true"/>
            <p:nvPr/>
          </p:nvSpPr>
          <p:spPr>
            <a:xfrm>
              <a:off x="0" y="-38100"/>
              <a:ext cx="926896" cy="1332864"/>
            </a:xfrm>
            <a:prstGeom prst="rect">
              <a:avLst/>
            </a:prstGeom>
          </p:spPr>
          <p:txBody>
            <a:bodyPr anchor="ctr" rtlCol="false" tIns="24529" lIns="24529" bIns="24529" rIns="24529"/>
            <a:lstStyle/>
            <a:p>
              <a:pPr algn="ctr">
                <a:lnSpc>
                  <a:spcPts val="2659"/>
                </a:lnSpc>
              </a:pPr>
            </a:p>
          </p:txBody>
        </p:sp>
      </p:grpSp>
      <p:grpSp>
        <p:nvGrpSpPr>
          <p:cNvPr name="Group 78" id="78"/>
          <p:cNvGrpSpPr/>
          <p:nvPr/>
        </p:nvGrpSpPr>
        <p:grpSpPr>
          <a:xfrm rot="0">
            <a:off x="5313364" y="5626754"/>
            <a:ext cx="1699344" cy="1834013"/>
            <a:chOff x="0" y="0"/>
            <a:chExt cx="926896" cy="1000350"/>
          </a:xfrm>
        </p:grpSpPr>
        <p:sp>
          <p:nvSpPr>
            <p:cNvPr name="Freeform 79" id="79"/>
            <p:cNvSpPr/>
            <p:nvPr/>
          </p:nvSpPr>
          <p:spPr>
            <a:xfrm flipH="false" flipV="false" rot="0">
              <a:off x="0" y="0"/>
              <a:ext cx="926896" cy="1000350"/>
            </a:xfrm>
            <a:custGeom>
              <a:avLst/>
              <a:gdLst/>
              <a:ahLst/>
              <a:cxnLst/>
              <a:rect r="r" b="b" t="t" l="l"/>
              <a:pathLst>
                <a:path h="1000350" w="926896">
                  <a:moveTo>
                    <a:pt x="0" y="0"/>
                  </a:moveTo>
                  <a:lnTo>
                    <a:pt x="926896" y="0"/>
                  </a:lnTo>
                  <a:lnTo>
                    <a:pt x="926896" y="1000350"/>
                  </a:lnTo>
                  <a:lnTo>
                    <a:pt x="0" y="1000350"/>
                  </a:lnTo>
                  <a:close/>
                </a:path>
              </a:pathLst>
            </a:custGeom>
            <a:solidFill>
              <a:srgbClr val="FFC966"/>
            </a:solidFill>
          </p:spPr>
        </p:sp>
        <p:sp>
          <p:nvSpPr>
            <p:cNvPr name="TextBox 80" id="80"/>
            <p:cNvSpPr txBox="true"/>
            <p:nvPr/>
          </p:nvSpPr>
          <p:spPr>
            <a:xfrm>
              <a:off x="0" y="-38100"/>
              <a:ext cx="926896" cy="1038450"/>
            </a:xfrm>
            <a:prstGeom prst="rect">
              <a:avLst/>
            </a:prstGeom>
          </p:spPr>
          <p:txBody>
            <a:bodyPr anchor="ctr" rtlCol="false" tIns="24529" lIns="24529" bIns="24529" rIns="24529"/>
            <a:lstStyle/>
            <a:p>
              <a:pPr algn="ctr">
                <a:lnSpc>
                  <a:spcPts val="2659"/>
                </a:lnSpc>
              </a:pPr>
            </a:p>
          </p:txBody>
        </p:sp>
      </p:grpSp>
      <p:sp>
        <p:nvSpPr>
          <p:cNvPr name="Freeform 81" id="81"/>
          <p:cNvSpPr/>
          <p:nvPr/>
        </p:nvSpPr>
        <p:spPr>
          <a:xfrm flipH="false" flipV="false" rot="0">
            <a:off x="5431993" y="5734843"/>
            <a:ext cx="1462088" cy="1626264"/>
          </a:xfrm>
          <a:custGeom>
            <a:avLst/>
            <a:gdLst/>
            <a:ahLst/>
            <a:cxnLst/>
            <a:rect r="r" b="b" t="t" l="l"/>
            <a:pathLst>
              <a:path h="1626264" w="1462088">
                <a:moveTo>
                  <a:pt x="0" y="0"/>
                </a:moveTo>
                <a:lnTo>
                  <a:pt x="1462087" y="0"/>
                </a:lnTo>
                <a:lnTo>
                  <a:pt x="1462087" y="1626264"/>
                </a:lnTo>
                <a:lnTo>
                  <a:pt x="0" y="1626264"/>
                </a:lnTo>
                <a:lnTo>
                  <a:pt x="0" y="0"/>
                </a:lnTo>
                <a:close/>
              </a:path>
            </a:pathLst>
          </a:custGeom>
          <a:blipFill>
            <a:blip r:embed="rId14"/>
            <a:stretch>
              <a:fillRect l="-14024" t="0" r="-28843" b="-71260"/>
            </a:stretch>
          </a:blipFill>
        </p:spPr>
      </p:sp>
      <p:sp>
        <p:nvSpPr>
          <p:cNvPr name="TextBox 82" id="82"/>
          <p:cNvSpPr txBox="true"/>
          <p:nvPr/>
        </p:nvSpPr>
        <p:spPr>
          <a:xfrm rot="0">
            <a:off x="5523959" y="7511079"/>
            <a:ext cx="1279176" cy="411470"/>
          </a:xfrm>
          <a:prstGeom prst="rect">
            <a:avLst/>
          </a:prstGeom>
        </p:spPr>
        <p:txBody>
          <a:bodyPr anchor="t" rtlCol="false" tIns="0" lIns="0" bIns="0" rIns="0">
            <a:spAutoFit/>
          </a:bodyPr>
          <a:lstStyle/>
          <a:p>
            <a:pPr algn="ctr">
              <a:lnSpc>
                <a:spcPts val="1692"/>
              </a:lnSpc>
            </a:pPr>
            <a:r>
              <a:rPr lang="en-US" sz="1209">
                <a:solidFill>
                  <a:srgbClr val="FFFFFF"/>
                </a:solidFill>
                <a:latin typeface="Cormorant Garamond"/>
                <a:ea typeface="Cormorant Garamond"/>
                <a:cs typeface="Cormorant Garamond"/>
                <a:sym typeface="Cormorant Garamond"/>
              </a:rPr>
              <a:t>Ada Umeugo</a:t>
            </a:r>
          </a:p>
          <a:p>
            <a:pPr algn="ctr">
              <a:lnSpc>
                <a:spcPts val="1692"/>
              </a:lnSpc>
              <a:spcBef>
                <a:spcPct val="0"/>
              </a:spcBef>
            </a:pPr>
            <a:r>
              <a:rPr lang="en-US" sz="1209" i="true">
                <a:solidFill>
                  <a:srgbClr val="FFFFFF"/>
                </a:solidFill>
                <a:latin typeface="Cormorant Garamond Italics"/>
                <a:ea typeface="Cormorant Garamond Italics"/>
                <a:cs typeface="Cormorant Garamond Italics"/>
                <a:sym typeface="Cormorant Garamond Italics"/>
              </a:rPr>
              <a:t>Spatial</a:t>
            </a:r>
            <a:r>
              <a:rPr lang="en-US" sz="1209" i="true">
                <a:solidFill>
                  <a:srgbClr val="FFFFFF"/>
                </a:solidFill>
                <a:latin typeface="Cormorant Garamond Italics"/>
                <a:ea typeface="Cormorant Garamond Italics"/>
                <a:cs typeface="Cormorant Garamond Italics"/>
                <a:sym typeface="Cormorant Garamond Italics"/>
              </a:rPr>
              <a:t> Analyst</a:t>
            </a:r>
            <a:r>
              <a:rPr lang="en-US" sz="1209">
                <a:solidFill>
                  <a:srgbClr val="092F42"/>
                </a:solidFill>
                <a:latin typeface="Cormorant Garamond"/>
                <a:ea typeface="Cormorant Garamond"/>
                <a:cs typeface="Cormorant Garamond"/>
                <a:sym typeface="Cormorant Garamond"/>
              </a:rPr>
              <a:t> </a:t>
            </a:r>
          </a:p>
        </p:txBody>
      </p:sp>
      <p:grpSp>
        <p:nvGrpSpPr>
          <p:cNvPr name="Group 83" id="83"/>
          <p:cNvGrpSpPr/>
          <p:nvPr/>
        </p:nvGrpSpPr>
        <p:grpSpPr>
          <a:xfrm rot="0">
            <a:off x="7392757" y="5629201"/>
            <a:ext cx="1699344" cy="2373783"/>
            <a:chOff x="0" y="0"/>
            <a:chExt cx="926896" cy="1294764"/>
          </a:xfrm>
        </p:grpSpPr>
        <p:sp>
          <p:nvSpPr>
            <p:cNvPr name="Freeform 84" id="84"/>
            <p:cNvSpPr/>
            <p:nvPr/>
          </p:nvSpPr>
          <p:spPr>
            <a:xfrm flipH="false" flipV="false" rot="0">
              <a:off x="0" y="0"/>
              <a:ext cx="926896" cy="1294764"/>
            </a:xfrm>
            <a:custGeom>
              <a:avLst/>
              <a:gdLst/>
              <a:ahLst/>
              <a:cxnLst/>
              <a:rect r="r" b="b" t="t" l="l"/>
              <a:pathLst>
                <a:path h="1294764" w="926896">
                  <a:moveTo>
                    <a:pt x="0" y="0"/>
                  </a:moveTo>
                  <a:lnTo>
                    <a:pt x="926896" y="0"/>
                  </a:lnTo>
                  <a:lnTo>
                    <a:pt x="926896" y="1294764"/>
                  </a:lnTo>
                  <a:lnTo>
                    <a:pt x="0" y="1294764"/>
                  </a:lnTo>
                  <a:close/>
                </a:path>
              </a:pathLst>
            </a:custGeom>
            <a:solidFill>
              <a:srgbClr val="0F4966"/>
            </a:solidFill>
          </p:spPr>
        </p:sp>
        <p:sp>
          <p:nvSpPr>
            <p:cNvPr name="TextBox 85" id="85"/>
            <p:cNvSpPr txBox="true"/>
            <p:nvPr/>
          </p:nvSpPr>
          <p:spPr>
            <a:xfrm>
              <a:off x="0" y="-38100"/>
              <a:ext cx="926896" cy="1332864"/>
            </a:xfrm>
            <a:prstGeom prst="rect">
              <a:avLst/>
            </a:prstGeom>
          </p:spPr>
          <p:txBody>
            <a:bodyPr anchor="ctr" rtlCol="false" tIns="24529" lIns="24529" bIns="24529" rIns="24529"/>
            <a:lstStyle/>
            <a:p>
              <a:pPr algn="ctr">
                <a:lnSpc>
                  <a:spcPts val="2659"/>
                </a:lnSpc>
              </a:pPr>
            </a:p>
          </p:txBody>
        </p:sp>
      </p:grpSp>
      <p:grpSp>
        <p:nvGrpSpPr>
          <p:cNvPr name="Group 86" id="86"/>
          <p:cNvGrpSpPr/>
          <p:nvPr/>
        </p:nvGrpSpPr>
        <p:grpSpPr>
          <a:xfrm rot="0">
            <a:off x="7392757" y="5626754"/>
            <a:ext cx="1699344" cy="1834013"/>
            <a:chOff x="0" y="0"/>
            <a:chExt cx="926896" cy="1000350"/>
          </a:xfrm>
        </p:grpSpPr>
        <p:sp>
          <p:nvSpPr>
            <p:cNvPr name="Freeform 87" id="87"/>
            <p:cNvSpPr/>
            <p:nvPr/>
          </p:nvSpPr>
          <p:spPr>
            <a:xfrm flipH="false" flipV="false" rot="0">
              <a:off x="0" y="0"/>
              <a:ext cx="926896" cy="1000350"/>
            </a:xfrm>
            <a:custGeom>
              <a:avLst/>
              <a:gdLst/>
              <a:ahLst/>
              <a:cxnLst/>
              <a:rect r="r" b="b" t="t" l="l"/>
              <a:pathLst>
                <a:path h="1000350" w="926896">
                  <a:moveTo>
                    <a:pt x="0" y="0"/>
                  </a:moveTo>
                  <a:lnTo>
                    <a:pt x="926896" y="0"/>
                  </a:lnTo>
                  <a:lnTo>
                    <a:pt x="926896" y="1000350"/>
                  </a:lnTo>
                  <a:lnTo>
                    <a:pt x="0" y="1000350"/>
                  </a:lnTo>
                  <a:close/>
                </a:path>
              </a:pathLst>
            </a:custGeom>
            <a:solidFill>
              <a:srgbClr val="FFC966"/>
            </a:solidFill>
          </p:spPr>
        </p:sp>
        <p:sp>
          <p:nvSpPr>
            <p:cNvPr name="TextBox 88" id="88"/>
            <p:cNvSpPr txBox="true"/>
            <p:nvPr/>
          </p:nvSpPr>
          <p:spPr>
            <a:xfrm>
              <a:off x="0" y="-38100"/>
              <a:ext cx="926896" cy="1038450"/>
            </a:xfrm>
            <a:prstGeom prst="rect">
              <a:avLst/>
            </a:prstGeom>
          </p:spPr>
          <p:txBody>
            <a:bodyPr anchor="ctr" rtlCol="false" tIns="24529" lIns="24529" bIns="24529" rIns="24529"/>
            <a:lstStyle/>
            <a:p>
              <a:pPr algn="ctr">
                <a:lnSpc>
                  <a:spcPts val="2659"/>
                </a:lnSpc>
              </a:pPr>
            </a:p>
          </p:txBody>
        </p:sp>
      </p:grpSp>
      <p:sp>
        <p:nvSpPr>
          <p:cNvPr name="Freeform 89" id="89"/>
          <p:cNvSpPr/>
          <p:nvPr/>
        </p:nvSpPr>
        <p:spPr>
          <a:xfrm flipH="false" flipV="false" rot="0">
            <a:off x="7511385" y="5730249"/>
            <a:ext cx="1462088" cy="1625918"/>
          </a:xfrm>
          <a:custGeom>
            <a:avLst/>
            <a:gdLst/>
            <a:ahLst/>
            <a:cxnLst/>
            <a:rect r="r" b="b" t="t" l="l"/>
            <a:pathLst>
              <a:path h="1625918" w="1462088">
                <a:moveTo>
                  <a:pt x="0" y="0"/>
                </a:moveTo>
                <a:lnTo>
                  <a:pt x="1462087" y="0"/>
                </a:lnTo>
                <a:lnTo>
                  <a:pt x="1462087" y="1625918"/>
                </a:lnTo>
                <a:lnTo>
                  <a:pt x="0" y="1625918"/>
                </a:lnTo>
                <a:lnTo>
                  <a:pt x="0" y="0"/>
                </a:lnTo>
                <a:close/>
              </a:path>
            </a:pathLst>
          </a:custGeom>
          <a:blipFill>
            <a:blip r:embed="rId15"/>
            <a:stretch>
              <a:fillRect l="-6284" t="-1009" r="0" b="-26423"/>
            </a:stretch>
          </a:blipFill>
        </p:spPr>
      </p:sp>
      <p:sp>
        <p:nvSpPr>
          <p:cNvPr name="TextBox 90" id="90"/>
          <p:cNvSpPr txBox="true"/>
          <p:nvPr/>
        </p:nvSpPr>
        <p:spPr>
          <a:xfrm rot="0">
            <a:off x="7726741" y="7515499"/>
            <a:ext cx="1031375" cy="411470"/>
          </a:xfrm>
          <a:prstGeom prst="rect">
            <a:avLst/>
          </a:prstGeom>
        </p:spPr>
        <p:txBody>
          <a:bodyPr anchor="t" rtlCol="false" tIns="0" lIns="0" bIns="0" rIns="0">
            <a:spAutoFit/>
          </a:bodyPr>
          <a:lstStyle/>
          <a:p>
            <a:pPr algn="ctr">
              <a:lnSpc>
                <a:spcPts val="1692"/>
              </a:lnSpc>
            </a:pPr>
            <a:r>
              <a:rPr lang="en-US" sz="1209">
                <a:solidFill>
                  <a:srgbClr val="FFFFFF"/>
                </a:solidFill>
                <a:latin typeface="Cormorant Garamond"/>
                <a:ea typeface="Cormorant Garamond"/>
                <a:cs typeface="Cormorant Garamond"/>
                <a:sym typeface="Cormorant Garamond"/>
              </a:rPr>
              <a:t>Mariely Mena</a:t>
            </a:r>
          </a:p>
          <a:p>
            <a:pPr algn="ctr">
              <a:lnSpc>
                <a:spcPts val="1692"/>
              </a:lnSpc>
              <a:spcBef>
                <a:spcPct val="0"/>
              </a:spcBef>
            </a:pPr>
            <a:r>
              <a:rPr lang="en-US" sz="1209" i="true">
                <a:solidFill>
                  <a:srgbClr val="FFFFFF"/>
                </a:solidFill>
                <a:latin typeface="Cormorant Garamond Italics"/>
                <a:ea typeface="Cormorant Garamond Italics"/>
                <a:cs typeface="Cormorant Garamond Italics"/>
                <a:sym typeface="Cormorant Garamond Italics"/>
              </a:rPr>
              <a:t>Spatial</a:t>
            </a:r>
            <a:r>
              <a:rPr lang="en-US" sz="1209" i="true">
                <a:solidFill>
                  <a:srgbClr val="FFFFFF"/>
                </a:solidFill>
                <a:latin typeface="Cormorant Garamond Italics"/>
                <a:ea typeface="Cormorant Garamond Italics"/>
                <a:cs typeface="Cormorant Garamond Italics"/>
                <a:sym typeface="Cormorant Garamond Italics"/>
              </a:rPr>
              <a:t> Analyst</a:t>
            </a:r>
            <a:r>
              <a:rPr lang="en-US" sz="1209">
                <a:solidFill>
                  <a:srgbClr val="092F42"/>
                </a:solidFill>
                <a:latin typeface="Cormorant Garamond"/>
                <a:ea typeface="Cormorant Garamond"/>
                <a:cs typeface="Cormorant Garamond"/>
                <a:sym typeface="Cormorant Garamond"/>
              </a:rPr>
              <a:t> </a:t>
            </a:r>
          </a:p>
        </p:txBody>
      </p:sp>
      <p:grpSp>
        <p:nvGrpSpPr>
          <p:cNvPr name="Group 91" id="91"/>
          <p:cNvGrpSpPr/>
          <p:nvPr/>
        </p:nvGrpSpPr>
        <p:grpSpPr>
          <a:xfrm rot="0">
            <a:off x="13636859" y="5627893"/>
            <a:ext cx="1699260" cy="2373630"/>
            <a:chOff x="0" y="0"/>
            <a:chExt cx="929539" cy="1298437"/>
          </a:xfrm>
        </p:grpSpPr>
        <p:sp>
          <p:nvSpPr>
            <p:cNvPr name="Freeform 92" id="92"/>
            <p:cNvSpPr/>
            <p:nvPr/>
          </p:nvSpPr>
          <p:spPr>
            <a:xfrm flipH="false" flipV="false" rot="0">
              <a:off x="0" y="0"/>
              <a:ext cx="929539" cy="1298437"/>
            </a:xfrm>
            <a:custGeom>
              <a:avLst/>
              <a:gdLst/>
              <a:ahLst/>
              <a:cxnLst/>
              <a:rect r="r" b="b" t="t" l="l"/>
              <a:pathLst>
                <a:path h="1298437" w="929539">
                  <a:moveTo>
                    <a:pt x="0" y="0"/>
                  </a:moveTo>
                  <a:lnTo>
                    <a:pt x="929539" y="0"/>
                  </a:lnTo>
                  <a:lnTo>
                    <a:pt x="929539" y="1298437"/>
                  </a:lnTo>
                  <a:lnTo>
                    <a:pt x="0" y="1298437"/>
                  </a:lnTo>
                  <a:close/>
                </a:path>
              </a:pathLst>
            </a:custGeom>
            <a:solidFill>
              <a:srgbClr val="0F4966"/>
            </a:solidFill>
          </p:spPr>
        </p:sp>
        <p:sp>
          <p:nvSpPr>
            <p:cNvPr name="TextBox 93" id="93"/>
            <p:cNvSpPr txBox="true"/>
            <p:nvPr/>
          </p:nvSpPr>
          <p:spPr>
            <a:xfrm>
              <a:off x="0" y="-38100"/>
              <a:ext cx="929539" cy="1336537"/>
            </a:xfrm>
            <a:prstGeom prst="rect">
              <a:avLst/>
            </a:prstGeom>
          </p:spPr>
          <p:txBody>
            <a:bodyPr anchor="ctr" rtlCol="false" tIns="24458" lIns="24458" bIns="24458" rIns="24458"/>
            <a:lstStyle/>
            <a:p>
              <a:pPr algn="ctr">
                <a:lnSpc>
                  <a:spcPts val="2659"/>
                </a:lnSpc>
              </a:pPr>
            </a:p>
          </p:txBody>
        </p:sp>
      </p:grpSp>
      <p:grpSp>
        <p:nvGrpSpPr>
          <p:cNvPr name="Group 94" id="94"/>
          <p:cNvGrpSpPr/>
          <p:nvPr/>
        </p:nvGrpSpPr>
        <p:grpSpPr>
          <a:xfrm rot="0">
            <a:off x="13636859" y="5625768"/>
            <a:ext cx="1699260" cy="1833562"/>
            <a:chOff x="0" y="0"/>
            <a:chExt cx="929539" cy="1003006"/>
          </a:xfrm>
        </p:grpSpPr>
        <p:sp>
          <p:nvSpPr>
            <p:cNvPr name="Freeform 95" id="95"/>
            <p:cNvSpPr/>
            <p:nvPr/>
          </p:nvSpPr>
          <p:spPr>
            <a:xfrm flipH="false" flipV="false" rot="0">
              <a:off x="0" y="0"/>
              <a:ext cx="929539" cy="1003006"/>
            </a:xfrm>
            <a:custGeom>
              <a:avLst/>
              <a:gdLst/>
              <a:ahLst/>
              <a:cxnLst/>
              <a:rect r="r" b="b" t="t" l="l"/>
              <a:pathLst>
                <a:path h="1003006" w="929539">
                  <a:moveTo>
                    <a:pt x="0" y="0"/>
                  </a:moveTo>
                  <a:lnTo>
                    <a:pt x="929539" y="0"/>
                  </a:lnTo>
                  <a:lnTo>
                    <a:pt x="929539" y="1003006"/>
                  </a:lnTo>
                  <a:lnTo>
                    <a:pt x="0" y="1003006"/>
                  </a:lnTo>
                  <a:close/>
                </a:path>
              </a:pathLst>
            </a:custGeom>
            <a:solidFill>
              <a:srgbClr val="FFC966"/>
            </a:solidFill>
          </p:spPr>
        </p:sp>
        <p:sp>
          <p:nvSpPr>
            <p:cNvPr name="TextBox 96" id="96"/>
            <p:cNvSpPr txBox="true"/>
            <p:nvPr/>
          </p:nvSpPr>
          <p:spPr>
            <a:xfrm>
              <a:off x="0" y="-38100"/>
              <a:ext cx="929539" cy="1041106"/>
            </a:xfrm>
            <a:prstGeom prst="rect">
              <a:avLst/>
            </a:prstGeom>
          </p:spPr>
          <p:txBody>
            <a:bodyPr anchor="ctr" rtlCol="false" tIns="24458" lIns="24458" bIns="24458" rIns="24458"/>
            <a:lstStyle/>
            <a:p>
              <a:pPr algn="ctr">
                <a:lnSpc>
                  <a:spcPts val="2659"/>
                </a:lnSpc>
              </a:pPr>
            </a:p>
          </p:txBody>
        </p:sp>
      </p:grpSp>
      <p:sp>
        <p:nvSpPr>
          <p:cNvPr name="Freeform 97" id="97"/>
          <p:cNvSpPr/>
          <p:nvPr/>
        </p:nvSpPr>
        <p:spPr>
          <a:xfrm flipH="false" flipV="false" rot="0">
            <a:off x="13755445" y="5727163"/>
            <a:ext cx="1462088" cy="1625917"/>
          </a:xfrm>
          <a:custGeom>
            <a:avLst/>
            <a:gdLst/>
            <a:ahLst/>
            <a:cxnLst/>
            <a:rect r="r" b="b" t="t" l="l"/>
            <a:pathLst>
              <a:path h="1625917" w="1462088">
                <a:moveTo>
                  <a:pt x="0" y="0"/>
                </a:moveTo>
                <a:lnTo>
                  <a:pt x="1462088" y="0"/>
                </a:lnTo>
                <a:lnTo>
                  <a:pt x="1462088" y="1625917"/>
                </a:lnTo>
                <a:lnTo>
                  <a:pt x="0" y="1625917"/>
                </a:lnTo>
                <a:lnTo>
                  <a:pt x="0" y="0"/>
                </a:lnTo>
                <a:close/>
              </a:path>
            </a:pathLst>
          </a:custGeom>
          <a:blipFill>
            <a:blip r:embed="rId16"/>
            <a:stretch>
              <a:fillRect l="0" t="-7255" r="0" b="-12642"/>
            </a:stretch>
          </a:blipFill>
        </p:spPr>
      </p:sp>
      <p:sp>
        <p:nvSpPr>
          <p:cNvPr name="TextBox 98" id="98"/>
          <p:cNvSpPr txBox="true"/>
          <p:nvPr/>
        </p:nvSpPr>
        <p:spPr>
          <a:xfrm rot="0">
            <a:off x="13994303" y="7514513"/>
            <a:ext cx="955385" cy="410335"/>
          </a:xfrm>
          <a:prstGeom prst="rect">
            <a:avLst/>
          </a:prstGeom>
        </p:spPr>
        <p:txBody>
          <a:bodyPr anchor="t" rtlCol="false" tIns="0" lIns="0" bIns="0" rIns="0">
            <a:spAutoFit/>
          </a:bodyPr>
          <a:lstStyle/>
          <a:p>
            <a:pPr algn="ctr">
              <a:lnSpc>
                <a:spcPts val="1687"/>
              </a:lnSpc>
            </a:pPr>
            <a:r>
              <a:rPr lang="en-US" sz="1205">
                <a:solidFill>
                  <a:srgbClr val="FFFFFF"/>
                </a:solidFill>
                <a:latin typeface="Cormorant Garamond"/>
                <a:ea typeface="Cormorant Garamond"/>
                <a:cs typeface="Cormorant Garamond"/>
                <a:sym typeface="Cormorant Garamond"/>
              </a:rPr>
              <a:t>Dimbe Fall</a:t>
            </a:r>
          </a:p>
          <a:p>
            <a:pPr algn="ctr">
              <a:lnSpc>
                <a:spcPts val="1687"/>
              </a:lnSpc>
              <a:spcBef>
                <a:spcPct val="0"/>
              </a:spcBef>
            </a:pPr>
            <a:r>
              <a:rPr lang="en-US" sz="1205" i="true">
                <a:solidFill>
                  <a:srgbClr val="FFFFFF"/>
                </a:solidFill>
                <a:latin typeface="Cormorant Garamond Italics"/>
                <a:ea typeface="Cormorant Garamond Italics"/>
                <a:cs typeface="Cormorant Garamond Italics"/>
                <a:sym typeface="Cormorant Garamond Italics"/>
              </a:rPr>
              <a:t>Cr</a:t>
            </a:r>
            <a:r>
              <a:rPr lang="en-US" sz="1205" i="true">
                <a:solidFill>
                  <a:srgbClr val="FFFFFF"/>
                </a:solidFill>
                <a:latin typeface="Cormorant Garamond Italics"/>
                <a:ea typeface="Cormorant Garamond Italics"/>
                <a:cs typeface="Cormorant Garamond Italics"/>
                <a:sym typeface="Cormorant Garamond Italics"/>
              </a:rPr>
              <a:t>eative Analyst</a:t>
            </a:r>
            <a:r>
              <a:rPr lang="en-US" sz="1205">
                <a:solidFill>
                  <a:srgbClr val="092F42"/>
                </a:solidFill>
                <a:latin typeface="Cormorant Garamond"/>
                <a:ea typeface="Cormorant Garamond"/>
                <a:cs typeface="Cormorant Garamond"/>
                <a:sym typeface="Cormorant Garamond"/>
              </a:rPr>
              <a:t> </a:t>
            </a:r>
          </a:p>
        </p:txBody>
      </p:sp>
      <p:grpSp>
        <p:nvGrpSpPr>
          <p:cNvPr name="Group 99" id="99"/>
          <p:cNvGrpSpPr/>
          <p:nvPr/>
        </p:nvGrpSpPr>
        <p:grpSpPr>
          <a:xfrm rot="0">
            <a:off x="15716167" y="5626831"/>
            <a:ext cx="1699260" cy="2373630"/>
            <a:chOff x="0" y="0"/>
            <a:chExt cx="929539" cy="1298437"/>
          </a:xfrm>
        </p:grpSpPr>
        <p:sp>
          <p:nvSpPr>
            <p:cNvPr name="Freeform 100" id="100"/>
            <p:cNvSpPr/>
            <p:nvPr/>
          </p:nvSpPr>
          <p:spPr>
            <a:xfrm flipH="false" flipV="false" rot="0">
              <a:off x="0" y="0"/>
              <a:ext cx="929539" cy="1298437"/>
            </a:xfrm>
            <a:custGeom>
              <a:avLst/>
              <a:gdLst/>
              <a:ahLst/>
              <a:cxnLst/>
              <a:rect r="r" b="b" t="t" l="l"/>
              <a:pathLst>
                <a:path h="1298437" w="929539">
                  <a:moveTo>
                    <a:pt x="0" y="0"/>
                  </a:moveTo>
                  <a:lnTo>
                    <a:pt x="929539" y="0"/>
                  </a:lnTo>
                  <a:lnTo>
                    <a:pt x="929539" y="1298437"/>
                  </a:lnTo>
                  <a:lnTo>
                    <a:pt x="0" y="1298437"/>
                  </a:lnTo>
                  <a:close/>
                </a:path>
              </a:pathLst>
            </a:custGeom>
            <a:solidFill>
              <a:srgbClr val="0F4966"/>
            </a:solidFill>
          </p:spPr>
        </p:sp>
        <p:sp>
          <p:nvSpPr>
            <p:cNvPr name="TextBox 101" id="101"/>
            <p:cNvSpPr txBox="true"/>
            <p:nvPr/>
          </p:nvSpPr>
          <p:spPr>
            <a:xfrm>
              <a:off x="0" y="-38100"/>
              <a:ext cx="929539" cy="1336537"/>
            </a:xfrm>
            <a:prstGeom prst="rect">
              <a:avLst/>
            </a:prstGeom>
          </p:spPr>
          <p:txBody>
            <a:bodyPr anchor="ctr" rtlCol="false" tIns="24458" lIns="24458" bIns="24458" rIns="24458"/>
            <a:lstStyle/>
            <a:p>
              <a:pPr algn="ctr">
                <a:lnSpc>
                  <a:spcPts val="2659"/>
                </a:lnSpc>
              </a:pPr>
            </a:p>
          </p:txBody>
        </p:sp>
      </p:grpSp>
      <p:grpSp>
        <p:nvGrpSpPr>
          <p:cNvPr name="Group 102" id="102"/>
          <p:cNvGrpSpPr/>
          <p:nvPr/>
        </p:nvGrpSpPr>
        <p:grpSpPr>
          <a:xfrm rot="0">
            <a:off x="15716167" y="5624460"/>
            <a:ext cx="1699260" cy="1833563"/>
            <a:chOff x="0" y="0"/>
            <a:chExt cx="929539" cy="1003006"/>
          </a:xfrm>
        </p:grpSpPr>
        <p:sp>
          <p:nvSpPr>
            <p:cNvPr name="Freeform 103" id="103"/>
            <p:cNvSpPr/>
            <p:nvPr/>
          </p:nvSpPr>
          <p:spPr>
            <a:xfrm flipH="false" flipV="false" rot="0">
              <a:off x="0" y="0"/>
              <a:ext cx="929539" cy="1003006"/>
            </a:xfrm>
            <a:custGeom>
              <a:avLst/>
              <a:gdLst/>
              <a:ahLst/>
              <a:cxnLst/>
              <a:rect r="r" b="b" t="t" l="l"/>
              <a:pathLst>
                <a:path h="1003006" w="929539">
                  <a:moveTo>
                    <a:pt x="0" y="0"/>
                  </a:moveTo>
                  <a:lnTo>
                    <a:pt x="929539" y="0"/>
                  </a:lnTo>
                  <a:lnTo>
                    <a:pt x="929539" y="1003006"/>
                  </a:lnTo>
                  <a:lnTo>
                    <a:pt x="0" y="1003006"/>
                  </a:lnTo>
                  <a:close/>
                </a:path>
              </a:pathLst>
            </a:custGeom>
            <a:solidFill>
              <a:srgbClr val="FFC966"/>
            </a:solidFill>
          </p:spPr>
        </p:sp>
        <p:sp>
          <p:nvSpPr>
            <p:cNvPr name="TextBox 104" id="104"/>
            <p:cNvSpPr txBox="true"/>
            <p:nvPr/>
          </p:nvSpPr>
          <p:spPr>
            <a:xfrm>
              <a:off x="0" y="-38100"/>
              <a:ext cx="929539" cy="1041106"/>
            </a:xfrm>
            <a:prstGeom prst="rect">
              <a:avLst/>
            </a:prstGeom>
          </p:spPr>
          <p:txBody>
            <a:bodyPr anchor="ctr" rtlCol="false" tIns="24458" lIns="24458" bIns="24458" rIns="24458"/>
            <a:lstStyle/>
            <a:p>
              <a:pPr algn="ctr">
                <a:lnSpc>
                  <a:spcPts val="2659"/>
                </a:lnSpc>
              </a:pPr>
            </a:p>
          </p:txBody>
        </p:sp>
      </p:grpSp>
      <p:sp>
        <p:nvSpPr>
          <p:cNvPr name="Freeform 105" id="105"/>
          <p:cNvSpPr/>
          <p:nvPr/>
        </p:nvSpPr>
        <p:spPr>
          <a:xfrm flipH="false" flipV="false" rot="0">
            <a:off x="15834753" y="5725829"/>
            <a:ext cx="1462088" cy="1625918"/>
          </a:xfrm>
          <a:custGeom>
            <a:avLst/>
            <a:gdLst/>
            <a:ahLst/>
            <a:cxnLst/>
            <a:rect r="r" b="b" t="t" l="l"/>
            <a:pathLst>
              <a:path h="1625918" w="1462088">
                <a:moveTo>
                  <a:pt x="0" y="0"/>
                </a:moveTo>
                <a:lnTo>
                  <a:pt x="1462088" y="0"/>
                </a:lnTo>
                <a:lnTo>
                  <a:pt x="1462088" y="1625918"/>
                </a:lnTo>
                <a:lnTo>
                  <a:pt x="0" y="1625918"/>
                </a:lnTo>
                <a:lnTo>
                  <a:pt x="0" y="0"/>
                </a:lnTo>
                <a:close/>
              </a:path>
            </a:pathLst>
          </a:custGeom>
          <a:blipFill>
            <a:blip r:embed="rId17"/>
            <a:stretch>
              <a:fillRect l="0" t="-38459" r="-4211" b="-64159"/>
            </a:stretch>
          </a:blipFill>
          <a:ln cap="sq">
            <a:noFill/>
            <a:prstDash val="solid"/>
            <a:miter/>
          </a:ln>
        </p:spPr>
      </p:sp>
      <p:sp>
        <p:nvSpPr>
          <p:cNvPr name="TextBox 106" id="106"/>
          <p:cNvSpPr txBox="true"/>
          <p:nvPr/>
        </p:nvSpPr>
        <p:spPr>
          <a:xfrm rot="0">
            <a:off x="15873994" y="7519363"/>
            <a:ext cx="1383606" cy="410335"/>
          </a:xfrm>
          <a:prstGeom prst="rect">
            <a:avLst/>
          </a:prstGeom>
        </p:spPr>
        <p:txBody>
          <a:bodyPr anchor="t" rtlCol="false" tIns="0" lIns="0" bIns="0" rIns="0">
            <a:spAutoFit/>
          </a:bodyPr>
          <a:lstStyle/>
          <a:p>
            <a:pPr algn="ctr">
              <a:lnSpc>
                <a:spcPts val="1687"/>
              </a:lnSpc>
            </a:pPr>
            <a:r>
              <a:rPr lang="en-US" sz="1205">
                <a:solidFill>
                  <a:srgbClr val="FFFFFF"/>
                </a:solidFill>
                <a:latin typeface="Cormorant Garamond"/>
                <a:ea typeface="Cormorant Garamond"/>
                <a:cs typeface="Cormorant Garamond"/>
                <a:sym typeface="Cormorant Garamond"/>
              </a:rPr>
              <a:t>Oumarsodo Baro</a:t>
            </a:r>
          </a:p>
          <a:p>
            <a:pPr algn="ctr">
              <a:lnSpc>
                <a:spcPts val="1687"/>
              </a:lnSpc>
              <a:spcBef>
                <a:spcPct val="0"/>
              </a:spcBef>
            </a:pPr>
            <a:r>
              <a:rPr lang="en-US" sz="1205" i="true">
                <a:solidFill>
                  <a:srgbClr val="FFFFFF"/>
                </a:solidFill>
                <a:latin typeface="Cormorant Garamond Italics"/>
                <a:ea typeface="Cormorant Garamond Italics"/>
                <a:cs typeface="Cormorant Garamond Italics"/>
                <a:sym typeface="Cormorant Garamond Italics"/>
              </a:rPr>
              <a:t>Cr</a:t>
            </a:r>
            <a:r>
              <a:rPr lang="en-US" sz="1205" i="true">
                <a:solidFill>
                  <a:srgbClr val="FFFFFF"/>
                </a:solidFill>
                <a:latin typeface="Cormorant Garamond Italics"/>
                <a:ea typeface="Cormorant Garamond Italics"/>
                <a:cs typeface="Cormorant Garamond Italics"/>
                <a:sym typeface="Cormorant Garamond Italics"/>
              </a:rPr>
              <a:t>eative Analyst</a:t>
            </a:r>
            <a:r>
              <a:rPr lang="en-US" sz="1205">
                <a:solidFill>
                  <a:srgbClr val="092F42"/>
                </a:solidFill>
                <a:latin typeface="Cormorant Garamond"/>
                <a:ea typeface="Cormorant Garamond"/>
                <a:cs typeface="Cormorant Garamond"/>
                <a:sym typeface="Cormorant Garamond"/>
              </a:rPr>
              <a:t> </a:t>
            </a:r>
          </a:p>
        </p:txBody>
      </p:sp>
      <p:grpSp>
        <p:nvGrpSpPr>
          <p:cNvPr name="Group 107" id="107"/>
          <p:cNvGrpSpPr/>
          <p:nvPr/>
        </p:nvGrpSpPr>
        <p:grpSpPr>
          <a:xfrm rot="0">
            <a:off x="11557551" y="5626831"/>
            <a:ext cx="1699260" cy="2373630"/>
            <a:chOff x="0" y="0"/>
            <a:chExt cx="929539" cy="1298437"/>
          </a:xfrm>
        </p:grpSpPr>
        <p:sp>
          <p:nvSpPr>
            <p:cNvPr name="Freeform 108" id="108"/>
            <p:cNvSpPr/>
            <p:nvPr/>
          </p:nvSpPr>
          <p:spPr>
            <a:xfrm flipH="false" flipV="false" rot="0">
              <a:off x="0" y="0"/>
              <a:ext cx="929539" cy="1298437"/>
            </a:xfrm>
            <a:custGeom>
              <a:avLst/>
              <a:gdLst/>
              <a:ahLst/>
              <a:cxnLst/>
              <a:rect r="r" b="b" t="t" l="l"/>
              <a:pathLst>
                <a:path h="1298437" w="929539">
                  <a:moveTo>
                    <a:pt x="0" y="0"/>
                  </a:moveTo>
                  <a:lnTo>
                    <a:pt x="929539" y="0"/>
                  </a:lnTo>
                  <a:lnTo>
                    <a:pt x="929539" y="1298437"/>
                  </a:lnTo>
                  <a:lnTo>
                    <a:pt x="0" y="1298437"/>
                  </a:lnTo>
                  <a:close/>
                </a:path>
              </a:pathLst>
            </a:custGeom>
            <a:solidFill>
              <a:srgbClr val="0F4966"/>
            </a:solidFill>
          </p:spPr>
        </p:sp>
        <p:sp>
          <p:nvSpPr>
            <p:cNvPr name="TextBox 109" id="109"/>
            <p:cNvSpPr txBox="true"/>
            <p:nvPr/>
          </p:nvSpPr>
          <p:spPr>
            <a:xfrm>
              <a:off x="0" y="-38100"/>
              <a:ext cx="929539" cy="1336537"/>
            </a:xfrm>
            <a:prstGeom prst="rect">
              <a:avLst/>
            </a:prstGeom>
          </p:spPr>
          <p:txBody>
            <a:bodyPr anchor="ctr" rtlCol="false" tIns="24458" lIns="24458" bIns="24458" rIns="24458"/>
            <a:lstStyle/>
            <a:p>
              <a:pPr algn="ctr">
                <a:lnSpc>
                  <a:spcPts val="2659"/>
                </a:lnSpc>
              </a:pPr>
            </a:p>
          </p:txBody>
        </p:sp>
      </p:grpSp>
      <p:grpSp>
        <p:nvGrpSpPr>
          <p:cNvPr name="Group 110" id="110"/>
          <p:cNvGrpSpPr/>
          <p:nvPr/>
        </p:nvGrpSpPr>
        <p:grpSpPr>
          <a:xfrm rot="0">
            <a:off x="11557551" y="5626831"/>
            <a:ext cx="1699260" cy="1833563"/>
            <a:chOff x="0" y="0"/>
            <a:chExt cx="929539" cy="1003006"/>
          </a:xfrm>
        </p:grpSpPr>
        <p:sp>
          <p:nvSpPr>
            <p:cNvPr name="Freeform 111" id="111"/>
            <p:cNvSpPr/>
            <p:nvPr/>
          </p:nvSpPr>
          <p:spPr>
            <a:xfrm flipH="false" flipV="false" rot="0">
              <a:off x="0" y="0"/>
              <a:ext cx="929539" cy="1003006"/>
            </a:xfrm>
            <a:custGeom>
              <a:avLst/>
              <a:gdLst/>
              <a:ahLst/>
              <a:cxnLst/>
              <a:rect r="r" b="b" t="t" l="l"/>
              <a:pathLst>
                <a:path h="1003006" w="929539">
                  <a:moveTo>
                    <a:pt x="0" y="0"/>
                  </a:moveTo>
                  <a:lnTo>
                    <a:pt x="929539" y="0"/>
                  </a:lnTo>
                  <a:lnTo>
                    <a:pt x="929539" y="1003006"/>
                  </a:lnTo>
                  <a:lnTo>
                    <a:pt x="0" y="1003006"/>
                  </a:lnTo>
                  <a:close/>
                </a:path>
              </a:pathLst>
            </a:custGeom>
            <a:solidFill>
              <a:srgbClr val="FFC966"/>
            </a:solidFill>
          </p:spPr>
        </p:sp>
        <p:sp>
          <p:nvSpPr>
            <p:cNvPr name="TextBox 112" id="112"/>
            <p:cNvSpPr txBox="true"/>
            <p:nvPr/>
          </p:nvSpPr>
          <p:spPr>
            <a:xfrm>
              <a:off x="0" y="-38100"/>
              <a:ext cx="929539" cy="1041106"/>
            </a:xfrm>
            <a:prstGeom prst="rect">
              <a:avLst/>
            </a:prstGeom>
          </p:spPr>
          <p:txBody>
            <a:bodyPr anchor="ctr" rtlCol="false" tIns="24458" lIns="24458" bIns="24458" rIns="24458"/>
            <a:lstStyle/>
            <a:p>
              <a:pPr algn="ctr">
                <a:lnSpc>
                  <a:spcPts val="2659"/>
                </a:lnSpc>
              </a:pPr>
            </a:p>
          </p:txBody>
        </p:sp>
      </p:grpSp>
      <p:sp>
        <p:nvSpPr>
          <p:cNvPr name="Freeform 113" id="113"/>
          <p:cNvSpPr/>
          <p:nvPr/>
        </p:nvSpPr>
        <p:spPr>
          <a:xfrm flipH="false" flipV="false" rot="0">
            <a:off x="11676137" y="5726100"/>
            <a:ext cx="1462088" cy="1625917"/>
          </a:xfrm>
          <a:custGeom>
            <a:avLst/>
            <a:gdLst/>
            <a:ahLst/>
            <a:cxnLst/>
            <a:rect r="r" b="b" t="t" l="l"/>
            <a:pathLst>
              <a:path h="1625917" w="1462088">
                <a:moveTo>
                  <a:pt x="0" y="0"/>
                </a:moveTo>
                <a:lnTo>
                  <a:pt x="1462087" y="0"/>
                </a:lnTo>
                <a:lnTo>
                  <a:pt x="1462087" y="1625918"/>
                </a:lnTo>
                <a:lnTo>
                  <a:pt x="0" y="1625918"/>
                </a:lnTo>
                <a:lnTo>
                  <a:pt x="0" y="0"/>
                </a:lnTo>
                <a:close/>
              </a:path>
            </a:pathLst>
          </a:custGeom>
          <a:blipFill>
            <a:blip r:embed="rId18"/>
            <a:stretch>
              <a:fillRect l="0" t="-17559" r="0" b="-17326"/>
            </a:stretch>
          </a:blipFill>
        </p:spPr>
      </p:sp>
      <p:sp>
        <p:nvSpPr>
          <p:cNvPr name="TextBox 114" id="114"/>
          <p:cNvSpPr txBox="true"/>
          <p:nvPr/>
        </p:nvSpPr>
        <p:spPr>
          <a:xfrm rot="0">
            <a:off x="11911949" y="7514513"/>
            <a:ext cx="955529" cy="410335"/>
          </a:xfrm>
          <a:prstGeom prst="rect">
            <a:avLst/>
          </a:prstGeom>
        </p:spPr>
        <p:txBody>
          <a:bodyPr anchor="t" rtlCol="false" tIns="0" lIns="0" bIns="0" rIns="0">
            <a:spAutoFit/>
          </a:bodyPr>
          <a:lstStyle/>
          <a:p>
            <a:pPr algn="ctr">
              <a:lnSpc>
                <a:spcPts val="1687"/>
              </a:lnSpc>
            </a:pPr>
            <a:r>
              <a:rPr lang="en-US" sz="1205">
                <a:solidFill>
                  <a:srgbClr val="FFFFFF"/>
                </a:solidFill>
                <a:latin typeface="Cormorant Garamond"/>
                <a:ea typeface="Cormorant Garamond"/>
                <a:cs typeface="Cormorant Garamond"/>
                <a:sym typeface="Cormorant Garamond"/>
              </a:rPr>
              <a:t>Taulant Bega</a:t>
            </a:r>
          </a:p>
          <a:p>
            <a:pPr algn="ctr">
              <a:lnSpc>
                <a:spcPts val="1687"/>
              </a:lnSpc>
              <a:spcBef>
                <a:spcPct val="0"/>
              </a:spcBef>
            </a:pPr>
            <a:r>
              <a:rPr lang="en-US" sz="1205" i="true">
                <a:solidFill>
                  <a:srgbClr val="FFFFFF"/>
                </a:solidFill>
                <a:latin typeface="Cormorant Garamond Italics"/>
                <a:ea typeface="Cormorant Garamond Italics"/>
                <a:cs typeface="Cormorant Garamond Italics"/>
                <a:sym typeface="Cormorant Garamond Italics"/>
              </a:rPr>
              <a:t>Cr</a:t>
            </a:r>
            <a:r>
              <a:rPr lang="en-US" sz="1205" i="true">
                <a:solidFill>
                  <a:srgbClr val="FFFFFF"/>
                </a:solidFill>
                <a:latin typeface="Cormorant Garamond Italics"/>
                <a:ea typeface="Cormorant Garamond Italics"/>
                <a:cs typeface="Cormorant Garamond Italics"/>
                <a:sym typeface="Cormorant Garamond Italics"/>
              </a:rPr>
              <a:t>eative Analyst</a:t>
            </a:r>
            <a:r>
              <a:rPr lang="en-US" sz="1205">
                <a:solidFill>
                  <a:srgbClr val="092F42"/>
                </a:solidFill>
                <a:latin typeface="Cormorant Garamond"/>
                <a:ea typeface="Cormorant Garamond"/>
                <a:cs typeface="Cormorant Garamond"/>
                <a:sym typeface="Cormorant Garamond"/>
              </a:rPr>
              <a:t> </a:t>
            </a:r>
          </a:p>
        </p:txBody>
      </p:sp>
      <p:grpSp>
        <p:nvGrpSpPr>
          <p:cNvPr name="Group 115" id="115"/>
          <p:cNvGrpSpPr/>
          <p:nvPr/>
        </p:nvGrpSpPr>
        <p:grpSpPr>
          <a:xfrm rot="0">
            <a:off x="9472149" y="5629201"/>
            <a:ext cx="1699260" cy="2373630"/>
            <a:chOff x="0" y="0"/>
            <a:chExt cx="929539" cy="1298437"/>
          </a:xfrm>
        </p:grpSpPr>
        <p:sp>
          <p:nvSpPr>
            <p:cNvPr name="Freeform 116" id="116"/>
            <p:cNvSpPr/>
            <p:nvPr/>
          </p:nvSpPr>
          <p:spPr>
            <a:xfrm flipH="false" flipV="false" rot="0">
              <a:off x="0" y="0"/>
              <a:ext cx="929539" cy="1298437"/>
            </a:xfrm>
            <a:custGeom>
              <a:avLst/>
              <a:gdLst/>
              <a:ahLst/>
              <a:cxnLst/>
              <a:rect r="r" b="b" t="t" l="l"/>
              <a:pathLst>
                <a:path h="1298437" w="929539">
                  <a:moveTo>
                    <a:pt x="0" y="0"/>
                  </a:moveTo>
                  <a:lnTo>
                    <a:pt x="929539" y="0"/>
                  </a:lnTo>
                  <a:lnTo>
                    <a:pt x="929539" y="1298437"/>
                  </a:lnTo>
                  <a:lnTo>
                    <a:pt x="0" y="1298437"/>
                  </a:lnTo>
                  <a:close/>
                </a:path>
              </a:pathLst>
            </a:custGeom>
            <a:solidFill>
              <a:srgbClr val="0F4966"/>
            </a:solidFill>
          </p:spPr>
        </p:sp>
        <p:sp>
          <p:nvSpPr>
            <p:cNvPr name="TextBox 117" id="117"/>
            <p:cNvSpPr txBox="true"/>
            <p:nvPr/>
          </p:nvSpPr>
          <p:spPr>
            <a:xfrm>
              <a:off x="0" y="-38100"/>
              <a:ext cx="929539" cy="1336537"/>
            </a:xfrm>
            <a:prstGeom prst="rect">
              <a:avLst/>
            </a:prstGeom>
          </p:spPr>
          <p:txBody>
            <a:bodyPr anchor="ctr" rtlCol="false" tIns="24458" lIns="24458" bIns="24458" rIns="24458"/>
            <a:lstStyle/>
            <a:p>
              <a:pPr algn="ctr">
                <a:lnSpc>
                  <a:spcPts val="2659"/>
                </a:lnSpc>
              </a:pPr>
            </a:p>
          </p:txBody>
        </p:sp>
      </p:grpSp>
      <p:grpSp>
        <p:nvGrpSpPr>
          <p:cNvPr name="Group 118" id="118"/>
          <p:cNvGrpSpPr/>
          <p:nvPr/>
        </p:nvGrpSpPr>
        <p:grpSpPr>
          <a:xfrm rot="0">
            <a:off x="9472149" y="5624460"/>
            <a:ext cx="1699260" cy="1833562"/>
            <a:chOff x="0" y="0"/>
            <a:chExt cx="929539" cy="1003006"/>
          </a:xfrm>
        </p:grpSpPr>
        <p:sp>
          <p:nvSpPr>
            <p:cNvPr name="Freeform 119" id="119"/>
            <p:cNvSpPr/>
            <p:nvPr/>
          </p:nvSpPr>
          <p:spPr>
            <a:xfrm flipH="false" flipV="false" rot="0">
              <a:off x="0" y="0"/>
              <a:ext cx="929539" cy="1003006"/>
            </a:xfrm>
            <a:custGeom>
              <a:avLst/>
              <a:gdLst/>
              <a:ahLst/>
              <a:cxnLst/>
              <a:rect r="r" b="b" t="t" l="l"/>
              <a:pathLst>
                <a:path h="1003006" w="929539">
                  <a:moveTo>
                    <a:pt x="0" y="0"/>
                  </a:moveTo>
                  <a:lnTo>
                    <a:pt x="929539" y="0"/>
                  </a:lnTo>
                  <a:lnTo>
                    <a:pt x="929539" y="1003006"/>
                  </a:lnTo>
                  <a:lnTo>
                    <a:pt x="0" y="1003006"/>
                  </a:lnTo>
                  <a:close/>
                </a:path>
              </a:pathLst>
            </a:custGeom>
            <a:solidFill>
              <a:srgbClr val="FFC966"/>
            </a:solidFill>
          </p:spPr>
        </p:sp>
        <p:sp>
          <p:nvSpPr>
            <p:cNvPr name="TextBox 120" id="120"/>
            <p:cNvSpPr txBox="true"/>
            <p:nvPr/>
          </p:nvSpPr>
          <p:spPr>
            <a:xfrm>
              <a:off x="0" y="-38100"/>
              <a:ext cx="929539" cy="1041106"/>
            </a:xfrm>
            <a:prstGeom prst="rect">
              <a:avLst/>
            </a:prstGeom>
          </p:spPr>
          <p:txBody>
            <a:bodyPr anchor="ctr" rtlCol="false" tIns="24458" lIns="24458" bIns="24458" rIns="24458"/>
            <a:lstStyle/>
            <a:p>
              <a:pPr algn="ctr">
                <a:lnSpc>
                  <a:spcPts val="2659"/>
                </a:lnSpc>
              </a:pPr>
            </a:p>
          </p:txBody>
        </p:sp>
      </p:grpSp>
      <p:sp>
        <p:nvSpPr>
          <p:cNvPr name="Freeform 121" id="121"/>
          <p:cNvSpPr/>
          <p:nvPr/>
        </p:nvSpPr>
        <p:spPr>
          <a:xfrm flipH="false" flipV="false" rot="0">
            <a:off x="9590735" y="5725829"/>
            <a:ext cx="1462088" cy="1625918"/>
          </a:xfrm>
          <a:custGeom>
            <a:avLst/>
            <a:gdLst/>
            <a:ahLst/>
            <a:cxnLst/>
            <a:rect r="r" b="b" t="t" l="l"/>
            <a:pathLst>
              <a:path h="1625918" w="1462088">
                <a:moveTo>
                  <a:pt x="0" y="0"/>
                </a:moveTo>
                <a:lnTo>
                  <a:pt x="1462088" y="0"/>
                </a:lnTo>
                <a:lnTo>
                  <a:pt x="1462088" y="1625918"/>
                </a:lnTo>
                <a:lnTo>
                  <a:pt x="0" y="1625918"/>
                </a:lnTo>
                <a:lnTo>
                  <a:pt x="0" y="0"/>
                </a:lnTo>
                <a:close/>
              </a:path>
            </a:pathLst>
          </a:custGeom>
          <a:blipFill>
            <a:blip r:embed="rId19"/>
            <a:stretch>
              <a:fillRect l="-12134" t="-23783" r="-24830" b="-14903"/>
            </a:stretch>
          </a:blipFill>
        </p:spPr>
      </p:sp>
      <p:sp>
        <p:nvSpPr>
          <p:cNvPr name="TextBox 122" id="122"/>
          <p:cNvSpPr txBox="true"/>
          <p:nvPr/>
        </p:nvSpPr>
        <p:spPr>
          <a:xfrm rot="0">
            <a:off x="9588319" y="7522993"/>
            <a:ext cx="1552002" cy="435267"/>
          </a:xfrm>
          <a:prstGeom prst="rect">
            <a:avLst/>
          </a:prstGeom>
        </p:spPr>
        <p:txBody>
          <a:bodyPr anchor="t" rtlCol="false" tIns="0" lIns="0" bIns="0" rIns="0">
            <a:spAutoFit/>
          </a:bodyPr>
          <a:lstStyle/>
          <a:p>
            <a:pPr algn="ctr">
              <a:lnSpc>
                <a:spcPts val="1169"/>
              </a:lnSpc>
            </a:pPr>
            <a:r>
              <a:rPr lang="en-US" sz="1205" spc="54">
                <a:solidFill>
                  <a:srgbClr val="FFFFFF"/>
                </a:solidFill>
                <a:latin typeface="Cormorant Garamond"/>
                <a:ea typeface="Cormorant Garamond"/>
                <a:cs typeface="Cormorant Garamond"/>
                <a:sym typeface="Cormorant Garamond"/>
              </a:rPr>
              <a:t>Iqra Jan</a:t>
            </a:r>
          </a:p>
          <a:p>
            <a:pPr algn="ctr">
              <a:lnSpc>
                <a:spcPts val="1169"/>
              </a:lnSpc>
            </a:pPr>
            <a:r>
              <a:rPr lang="en-US" sz="1205" i="true" spc="54">
                <a:solidFill>
                  <a:srgbClr val="FFFFFF"/>
                </a:solidFill>
                <a:latin typeface="Cormorant Garamond Italics"/>
                <a:ea typeface="Cormorant Garamond Italics"/>
                <a:cs typeface="Cormorant Garamond Italics"/>
                <a:sym typeface="Cormorant Garamond Italics"/>
              </a:rPr>
              <a:t>Team Lead</a:t>
            </a:r>
          </a:p>
          <a:p>
            <a:pPr algn="ctr">
              <a:lnSpc>
                <a:spcPts val="1169"/>
              </a:lnSpc>
            </a:pPr>
            <a:r>
              <a:rPr lang="en-US" sz="1205" i="true" spc="54">
                <a:solidFill>
                  <a:srgbClr val="FFFFFF"/>
                </a:solidFill>
                <a:latin typeface="Cormorant Garamond Italics"/>
                <a:ea typeface="Cormorant Garamond Italics"/>
                <a:cs typeface="Cormorant Garamond Italics"/>
                <a:sym typeface="Cormorant Garamond Italics"/>
              </a:rPr>
              <a:t>Creative </a:t>
            </a:r>
            <a:r>
              <a:rPr lang="en-US" sz="1205" i="true" spc="54">
                <a:solidFill>
                  <a:srgbClr val="FFFFFF"/>
                </a:solidFill>
                <a:latin typeface="Cormorant Garamond Italics"/>
                <a:ea typeface="Cormorant Garamond Italics"/>
                <a:cs typeface="Cormorant Garamond Italics"/>
                <a:sym typeface="Cormorant Garamond Italics"/>
              </a:rPr>
              <a:t>Analyst</a:t>
            </a:r>
            <a:r>
              <a:rPr lang="en-US" sz="1205" spc="54">
                <a:solidFill>
                  <a:srgbClr val="092F42"/>
                </a:solidFill>
                <a:latin typeface="Cormorant Garamond"/>
                <a:ea typeface="Cormorant Garamond"/>
                <a:cs typeface="Cormorant Garamond"/>
                <a:sym typeface="Cormorant Garamond"/>
              </a:rPr>
              <a:t> </a:t>
            </a:r>
          </a:p>
        </p:txBody>
      </p:sp>
      <p:sp>
        <p:nvSpPr>
          <p:cNvPr name="TextBox 123" id="123"/>
          <p:cNvSpPr txBox="true"/>
          <p:nvPr/>
        </p:nvSpPr>
        <p:spPr>
          <a:xfrm rot="0">
            <a:off x="3943580" y="1222035"/>
            <a:ext cx="10400840" cy="1374381"/>
          </a:xfrm>
          <a:prstGeom prst="rect">
            <a:avLst/>
          </a:prstGeom>
        </p:spPr>
        <p:txBody>
          <a:bodyPr anchor="t" rtlCol="false" tIns="0" lIns="0" bIns="0" rIns="0">
            <a:spAutoFit/>
          </a:bodyPr>
          <a:lstStyle/>
          <a:p>
            <a:pPr algn="ctr" marL="0" indent="0" lvl="0">
              <a:lnSpc>
                <a:spcPts val="11396"/>
              </a:lnSpc>
              <a:spcBef>
                <a:spcPct val="0"/>
              </a:spcBef>
            </a:pPr>
            <a:r>
              <a:rPr lang="en-US" b="true" sz="8140">
                <a:solidFill>
                  <a:srgbClr val="092F42"/>
                </a:solidFill>
                <a:latin typeface="Cormorant Garamond Bold"/>
                <a:ea typeface="Cormorant Garamond Bold"/>
                <a:cs typeface="Cormorant Garamond Bold"/>
                <a:sym typeface="Cormorant Garamond Bold"/>
              </a:rPr>
              <a:t>Meet The</a:t>
            </a:r>
            <a:r>
              <a:rPr lang="en-US" b="true" sz="8140">
                <a:solidFill>
                  <a:srgbClr val="092F42"/>
                </a:solidFill>
                <a:latin typeface="Cormorant Garamond Bold"/>
                <a:ea typeface="Cormorant Garamond Bold"/>
                <a:cs typeface="Cormorant Garamond Bold"/>
                <a:sym typeface="Cormorant Garamond Bold"/>
              </a:rPr>
              <a:t> </a:t>
            </a:r>
            <a:r>
              <a:rPr lang="en-US" b="true" sz="8140">
                <a:solidFill>
                  <a:srgbClr val="092F42"/>
                </a:solidFill>
                <a:latin typeface="Cormorant Garamond Bold"/>
                <a:ea typeface="Cormorant Garamond Bold"/>
                <a:cs typeface="Cormorant Garamond Bold"/>
                <a:sym typeface="Cormorant Garamond Bold"/>
              </a:rPr>
              <a:t>Team</a:t>
            </a:r>
            <a:r>
              <a:rPr lang="en-US" b="true" sz="8140">
                <a:solidFill>
                  <a:srgbClr val="092F42"/>
                </a:solidFill>
                <a:latin typeface="Cormorant Garamond Bold"/>
                <a:ea typeface="Cormorant Garamond Bold"/>
                <a:cs typeface="Cormorant Garamond Bold"/>
                <a:sym typeface="Cormorant Garamond Bold"/>
              </a:rPr>
              <a:t>!</a:t>
            </a:r>
            <a:r>
              <a:rPr lang="en-US" b="true" sz="8140">
                <a:solidFill>
                  <a:srgbClr val="092F42"/>
                </a:solidFill>
                <a:latin typeface="Cormorant Garamond Bold"/>
                <a:ea typeface="Cormorant Garamond Bold"/>
                <a:cs typeface="Cormorant Garamond Bold"/>
                <a:sym typeface="Cormorant Garamond Bold"/>
              </a:rPr>
              <a:t> </a:t>
            </a:r>
          </a:p>
        </p:txBody>
      </p:sp>
      <p:sp>
        <p:nvSpPr>
          <p:cNvPr name="TextBox 124" id="124"/>
          <p:cNvSpPr txBox="true"/>
          <p:nvPr/>
        </p:nvSpPr>
        <p:spPr>
          <a:xfrm rot="0">
            <a:off x="17329136" y="9555714"/>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grpSp>
        <p:nvGrpSpPr>
          <p:cNvPr name="Group 3" id="3"/>
          <p:cNvGrpSpPr/>
          <p:nvPr/>
        </p:nvGrpSpPr>
        <p:grpSpPr>
          <a:xfrm rot="0">
            <a:off x="7163895" y="2288561"/>
            <a:ext cx="10045496" cy="6026551"/>
            <a:chOff x="0" y="0"/>
            <a:chExt cx="13393994" cy="8035402"/>
          </a:xfrm>
        </p:grpSpPr>
        <p:sp>
          <p:nvSpPr>
            <p:cNvPr name="Freeform 4" id="4"/>
            <p:cNvSpPr/>
            <p:nvPr/>
          </p:nvSpPr>
          <p:spPr>
            <a:xfrm flipH="false" flipV="false" rot="0">
              <a:off x="0" y="0"/>
              <a:ext cx="13393994" cy="8035402"/>
            </a:xfrm>
            <a:custGeom>
              <a:avLst/>
              <a:gdLst/>
              <a:ahLst/>
              <a:cxnLst/>
              <a:rect r="r" b="b" t="t" l="l"/>
              <a:pathLst>
                <a:path h="8035402" w="13393994">
                  <a:moveTo>
                    <a:pt x="0" y="0"/>
                  </a:moveTo>
                  <a:lnTo>
                    <a:pt x="13393994" y="0"/>
                  </a:lnTo>
                  <a:lnTo>
                    <a:pt x="13393994" y="8035402"/>
                  </a:lnTo>
                  <a:lnTo>
                    <a:pt x="0" y="8035402"/>
                  </a:lnTo>
                  <a:lnTo>
                    <a:pt x="0" y="0"/>
                  </a:lnTo>
                  <a:close/>
                </a:path>
              </a:pathLst>
            </a:custGeom>
            <a:blipFill>
              <a:blip r:embed="rId4"/>
              <a:stretch>
                <a:fillRect l="-7878" t="-9783" r="-5921" b="0"/>
              </a:stretch>
            </a:blipFill>
          </p:spPr>
        </p:sp>
        <p:sp>
          <p:nvSpPr>
            <p:cNvPr name="Freeform 5" id="5"/>
            <p:cNvSpPr/>
            <p:nvPr/>
          </p:nvSpPr>
          <p:spPr>
            <a:xfrm flipH="false" flipV="false" rot="0">
              <a:off x="0" y="5371559"/>
              <a:ext cx="4337696" cy="2663842"/>
            </a:xfrm>
            <a:custGeom>
              <a:avLst/>
              <a:gdLst/>
              <a:ahLst/>
              <a:cxnLst/>
              <a:rect r="r" b="b" t="t" l="l"/>
              <a:pathLst>
                <a:path h="2663842" w="4337696">
                  <a:moveTo>
                    <a:pt x="0" y="0"/>
                  </a:moveTo>
                  <a:lnTo>
                    <a:pt x="4337696" y="0"/>
                  </a:lnTo>
                  <a:lnTo>
                    <a:pt x="4337696" y="2663843"/>
                  </a:lnTo>
                  <a:lnTo>
                    <a:pt x="0" y="2663843"/>
                  </a:lnTo>
                  <a:lnTo>
                    <a:pt x="0" y="0"/>
                  </a:lnTo>
                  <a:close/>
                </a:path>
              </a:pathLst>
            </a:custGeom>
            <a:blipFill>
              <a:blip r:embed="rId5"/>
              <a:stretch>
                <a:fillRect l="-5564" t="0" r="-5564" b="-13582"/>
              </a:stretch>
            </a:blipFill>
          </p:spPr>
        </p:sp>
      </p:grpSp>
      <p:sp>
        <p:nvSpPr>
          <p:cNvPr name="TextBox 6" id="6"/>
          <p:cNvSpPr txBox="true"/>
          <p:nvPr/>
        </p:nvSpPr>
        <p:spPr>
          <a:xfrm rot="0">
            <a:off x="1078609" y="933450"/>
            <a:ext cx="16130782" cy="854075"/>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Cormorant Garamond Bold"/>
                <a:ea typeface="Cormorant Garamond Bold"/>
                <a:cs typeface="Cormorant Garamond Bold"/>
                <a:sym typeface="Cormorant Garamond Bold"/>
              </a:rPr>
              <a:t>Campaigns Cost by State: Beauty</a:t>
            </a:r>
          </a:p>
        </p:txBody>
      </p:sp>
      <p:sp>
        <p:nvSpPr>
          <p:cNvPr name="TextBox 7" id="7"/>
          <p:cNvSpPr txBox="true"/>
          <p:nvPr/>
        </p:nvSpPr>
        <p:spPr>
          <a:xfrm rot="0">
            <a:off x="810928" y="2806777"/>
            <a:ext cx="6352967" cy="4942495"/>
          </a:xfrm>
          <a:prstGeom prst="rect">
            <a:avLst/>
          </a:prstGeom>
        </p:spPr>
        <p:txBody>
          <a:bodyPr anchor="t" rtlCol="false" tIns="0" lIns="0" bIns="0" rIns="0">
            <a:spAutoFit/>
          </a:bodyPr>
          <a:lstStyle/>
          <a:p>
            <a:pPr algn="l" marL="547748" indent="-273874" lvl="1">
              <a:lnSpc>
                <a:spcPts val="3551"/>
              </a:lnSpc>
              <a:buFont typeface="Arial"/>
              <a:buChar char="•"/>
            </a:pPr>
            <a:r>
              <a:rPr lang="en-US" b="true" sz="2537">
                <a:solidFill>
                  <a:srgbClr val="000000"/>
                </a:solidFill>
                <a:latin typeface="Glacial Indifference Bold"/>
                <a:ea typeface="Glacial Indifference Bold"/>
                <a:cs typeface="Glacial Indifference Bold"/>
                <a:sym typeface="Glacial Indifference Bold"/>
              </a:rPr>
              <a:t>Highest Beauty Investments:</a:t>
            </a:r>
          </a:p>
          <a:p>
            <a:pPr algn="l" marL="1095496" indent="-365165" lvl="2">
              <a:lnSpc>
                <a:spcPts val="3551"/>
              </a:lnSpc>
              <a:buFont typeface="Arial"/>
              <a:buChar char="⚬"/>
            </a:pPr>
            <a:r>
              <a:rPr lang="en-US" sz="2537">
                <a:solidFill>
                  <a:srgbClr val="000000"/>
                </a:solidFill>
                <a:latin typeface="Glacial Indifference"/>
                <a:ea typeface="Glacial Indifference"/>
                <a:cs typeface="Glacial Indifference"/>
                <a:sym typeface="Glacial Indifference"/>
              </a:rPr>
              <a:t>Colorado and Virginia - $15K ea.,</a:t>
            </a:r>
          </a:p>
          <a:p>
            <a:pPr algn="l" marL="1095496" indent="-365165" lvl="2">
              <a:lnSpc>
                <a:spcPts val="3551"/>
              </a:lnSpc>
              <a:buFont typeface="Arial"/>
              <a:buChar char="⚬"/>
            </a:pPr>
            <a:r>
              <a:rPr lang="en-US" sz="2537">
                <a:solidFill>
                  <a:srgbClr val="000000"/>
                </a:solidFill>
                <a:latin typeface="Glacial Indifference"/>
                <a:ea typeface="Glacial Indifference"/>
                <a:cs typeface="Glacial Indifference"/>
                <a:sym typeface="Glacial Indifference"/>
              </a:rPr>
              <a:t>Montana - $11K</a:t>
            </a:r>
          </a:p>
          <a:p>
            <a:pPr algn="l" marL="547748" indent="-273874" lvl="1">
              <a:lnSpc>
                <a:spcPts val="3551"/>
              </a:lnSpc>
              <a:buFont typeface="Arial"/>
              <a:buChar char="•"/>
            </a:pPr>
            <a:r>
              <a:rPr lang="en-US" b="true" sz="2537">
                <a:solidFill>
                  <a:srgbClr val="000000"/>
                </a:solidFill>
                <a:latin typeface="Glacial Indifference Bold"/>
                <a:ea typeface="Glacial Indifference Bold"/>
                <a:cs typeface="Glacial Indifference Bold"/>
                <a:sym typeface="Glacial Indifference Bold"/>
              </a:rPr>
              <a:t>Mid-Tier Allocations:</a:t>
            </a:r>
          </a:p>
          <a:p>
            <a:pPr algn="l" marL="1095496" indent="-365165" lvl="2">
              <a:lnSpc>
                <a:spcPts val="3551"/>
              </a:lnSpc>
              <a:buFont typeface="Arial"/>
              <a:buChar char="⚬"/>
            </a:pPr>
            <a:r>
              <a:rPr lang="en-US" sz="2537">
                <a:solidFill>
                  <a:srgbClr val="000000"/>
                </a:solidFill>
                <a:latin typeface="Glacial Indifference"/>
                <a:ea typeface="Glacial Indifference"/>
                <a:cs typeface="Glacial Indifference"/>
                <a:sym typeface="Glacial Indifference"/>
              </a:rPr>
              <a:t>North Dakota - $9K</a:t>
            </a:r>
          </a:p>
          <a:p>
            <a:pPr algn="l" marL="1095496" indent="-365165" lvl="2">
              <a:lnSpc>
                <a:spcPts val="3551"/>
              </a:lnSpc>
              <a:buFont typeface="Arial"/>
              <a:buChar char="⚬"/>
            </a:pPr>
            <a:r>
              <a:rPr lang="en-US" sz="2537">
                <a:solidFill>
                  <a:srgbClr val="000000"/>
                </a:solidFill>
                <a:latin typeface="Glacial Indifference"/>
                <a:ea typeface="Glacial Indifference"/>
                <a:cs typeface="Glacial Indifference"/>
                <a:sym typeface="Glacial Indifference"/>
              </a:rPr>
              <a:t>South Carolina - $8K </a:t>
            </a:r>
          </a:p>
          <a:p>
            <a:pPr algn="l" marL="1095496" indent="-365165" lvl="2">
              <a:lnSpc>
                <a:spcPts val="3551"/>
              </a:lnSpc>
              <a:buFont typeface="Arial"/>
              <a:buChar char="⚬"/>
            </a:pPr>
            <a:r>
              <a:rPr lang="en-US" sz="2537">
                <a:solidFill>
                  <a:srgbClr val="000000"/>
                </a:solidFill>
                <a:latin typeface="Glacial Indifference"/>
                <a:ea typeface="Glacial Indifference"/>
                <a:cs typeface="Glacial Indifference"/>
                <a:sym typeface="Glacial Indifference"/>
              </a:rPr>
              <a:t>California, Louisiana, Hawaii $7K ea..</a:t>
            </a:r>
          </a:p>
          <a:p>
            <a:pPr algn="l" marL="547748" indent="-273874" lvl="1">
              <a:lnSpc>
                <a:spcPts val="3551"/>
              </a:lnSpc>
              <a:buFont typeface="Arial"/>
              <a:buChar char="•"/>
            </a:pPr>
            <a:r>
              <a:rPr lang="en-US" b="true" sz="2537">
                <a:solidFill>
                  <a:srgbClr val="000000"/>
                </a:solidFill>
                <a:latin typeface="Glacial Indifference Bold"/>
                <a:ea typeface="Glacial Indifference Bold"/>
                <a:cs typeface="Glacial Indifference Bold"/>
                <a:sym typeface="Glacial Indifference Bold"/>
              </a:rPr>
              <a:t>Limited Pilot Tests:</a:t>
            </a:r>
          </a:p>
          <a:p>
            <a:pPr algn="l" marL="1095496" indent="-365165" lvl="2">
              <a:lnSpc>
                <a:spcPts val="3551"/>
              </a:lnSpc>
              <a:buFont typeface="Arial"/>
              <a:buChar char="⚬"/>
            </a:pPr>
            <a:r>
              <a:rPr lang="en-US" sz="2537">
                <a:solidFill>
                  <a:srgbClr val="000000"/>
                </a:solidFill>
                <a:latin typeface="Glacial Indifference"/>
                <a:ea typeface="Glacial Indifference"/>
                <a:cs typeface="Glacial Indifference"/>
                <a:sym typeface="Glacial Indifference"/>
              </a:rPr>
              <a:t>Michigan - $4K </a:t>
            </a:r>
          </a:p>
          <a:p>
            <a:pPr algn="l" marL="1095496" indent="-365165" lvl="2">
              <a:lnSpc>
                <a:spcPts val="3551"/>
              </a:lnSpc>
              <a:buFont typeface="Arial"/>
              <a:buChar char="⚬"/>
            </a:pPr>
            <a:r>
              <a:rPr lang="en-US" sz="2537">
                <a:solidFill>
                  <a:srgbClr val="000000"/>
                </a:solidFill>
                <a:latin typeface="Glacial Indifference"/>
                <a:ea typeface="Glacial Indifference"/>
                <a:cs typeface="Glacial Indifference"/>
                <a:sym typeface="Glacial Indifference"/>
              </a:rPr>
              <a:t>Pennsylvania - $2K</a:t>
            </a:r>
          </a:p>
          <a:p>
            <a:pPr algn="l" marL="1095496" indent="-365165" lvl="2">
              <a:lnSpc>
                <a:spcPts val="3551"/>
              </a:lnSpc>
              <a:buFont typeface="Arial"/>
              <a:buChar char="⚬"/>
            </a:pPr>
            <a:r>
              <a:rPr lang="en-US" sz="2537">
                <a:solidFill>
                  <a:srgbClr val="000000"/>
                </a:solidFill>
                <a:latin typeface="Glacial Indifference"/>
                <a:ea typeface="Glacial Indifference"/>
                <a:cs typeface="Glacial Indifference"/>
                <a:sym typeface="Glacial Indifference"/>
              </a:rPr>
              <a:t>Florida - $1K</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sp>
        <p:nvSpPr>
          <p:cNvPr name="Freeform 3" id="3"/>
          <p:cNvSpPr/>
          <p:nvPr/>
        </p:nvSpPr>
        <p:spPr>
          <a:xfrm flipH="false" flipV="false" rot="0">
            <a:off x="6894122" y="1816873"/>
            <a:ext cx="10539535" cy="7448241"/>
          </a:xfrm>
          <a:custGeom>
            <a:avLst/>
            <a:gdLst/>
            <a:ahLst/>
            <a:cxnLst/>
            <a:rect r="r" b="b" t="t" l="l"/>
            <a:pathLst>
              <a:path h="7448241" w="10539535">
                <a:moveTo>
                  <a:pt x="0" y="0"/>
                </a:moveTo>
                <a:lnTo>
                  <a:pt x="10539535" y="0"/>
                </a:lnTo>
                <a:lnTo>
                  <a:pt x="10539535" y="7448241"/>
                </a:lnTo>
                <a:lnTo>
                  <a:pt x="0" y="7448241"/>
                </a:lnTo>
                <a:lnTo>
                  <a:pt x="0" y="0"/>
                </a:lnTo>
                <a:close/>
              </a:path>
            </a:pathLst>
          </a:custGeom>
          <a:blipFill>
            <a:blip r:embed="rId4"/>
            <a:stretch>
              <a:fillRect l="0" t="-3189" r="0" b="-1400"/>
            </a:stretch>
          </a:blipFill>
        </p:spPr>
      </p:sp>
      <p:sp>
        <p:nvSpPr>
          <p:cNvPr name="Freeform 4" id="4"/>
          <p:cNvSpPr/>
          <p:nvPr/>
        </p:nvSpPr>
        <p:spPr>
          <a:xfrm flipH="false" flipV="false" rot="0">
            <a:off x="16447429" y="6975709"/>
            <a:ext cx="986228" cy="909710"/>
          </a:xfrm>
          <a:custGeom>
            <a:avLst/>
            <a:gdLst/>
            <a:ahLst/>
            <a:cxnLst/>
            <a:rect r="r" b="b" t="t" l="l"/>
            <a:pathLst>
              <a:path h="909710" w="986228">
                <a:moveTo>
                  <a:pt x="0" y="0"/>
                </a:moveTo>
                <a:lnTo>
                  <a:pt x="986228" y="0"/>
                </a:lnTo>
                <a:lnTo>
                  <a:pt x="986228" y="909710"/>
                </a:lnTo>
                <a:lnTo>
                  <a:pt x="0" y="909710"/>
                </a:lnTo>
                <a:lnTo>
                  <a:pt x="0" y="0"/>
                </a:lnTo>
                <a:close/>
              </a:path>
            </a:pathLst>
          </a:custGeom>
          <a:blipFill>
            <a:blip r:embed="rId5"/>
            <a:stretch>
              <a:fillRect l="0" t="0" r="0" b="0"/>
            </a:stretch>
          </a:blipFill>
        </p:spPr>
      </p:sp>
      <p:sp>
        <p:nvSpPr>
          <p:cNvPr name="TextBox 5" id="5"/>
          <p:cNvSpPr txBox="true"/>
          <p:nvPr/>
        </p:nvSpPr>
        <p:spPr>
          <a:xfrm rot="0">
            <a:off x="1078609" y="562748"/>
            <a:ext cx="16130782" cy="854075"/>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Cormorant Garamond Bold"/>
                <a:ea typeface="Cormorant Garamond Bold"/>
                <a:cs typeface="Cormorant Garamond Bold"/>
                <a:sym typeface="Cormorant Garamond Bold"/>
              </a:rPr>
              <a:t>ROI* based on Cost</a:t>
            </a:r>
            <a:r>
              <a:rPr lang="en-US" b="true" sz="5000">
                <a:solidFill>
                  <a:srgbClr val="000000"/>
                </a:solidFill>
                <a:latin typeface="Cormorant Garamond Bold"/>
                <a:ea typeface="Cormorant Garamond Bold"/>
                <a:cs typeface="Cormorant Garamond Bold"/>
                <a:sym typeface="Cormorant Garamond Bold"/>
              </a:rPr>
              <a:t> Per Acquisition</a:t>
            </a:r>
            <a:r>
              <a:rPr lang="en-US" b="true" sz="5000">
                <a:solidFill>
                  <a:srgbClr val="000000"/>
                </a:solidFill>
                <a:latin typeface="Cormorant Garamond Bold"/>
                <a:ea typeface="Cormorant Garamond Bold"/>
                <a:cs typeface="Cormorant Garamond Bold"/>
                <a:sym typeface="Cormorant Garamond Bold"/>
              </a:rPr>
              <a:t> vs Conversion Volume</a:t>
            </a:r>
          </a:p>
        </p:txBody>
      </p:sp>
      <p:sp>
        <p:nvSpPr>
          <p:cNvPr name="TextBox 6" id="6"/>
          <p:cNvSpPr txBox="true"/>
          <p:nvPr/>
        </p:nvSpPr>
        <p:spPr>
          <a:xfrm rot="0">
            <a:off x="13890742" y="2104131"/>
            <a:ext cx="1803558" cy="34925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0F4966">
                    <a:alpha val="40000"/>
                  </a:srgbClr>
                </a:solidFill>
                <a:latin typeface="Cormorant Garamond Bold"/>
                <a:ea typeface="Cormorant Garamond Bold"/>
                <a:cs typeface="Cormorant Garamond Bold"/>
                <a:sym typeface="Cormorant Garamond Bold"/>
              </a:rPr>
              <a:t>Top performers</a:t>
            </a:r>
          </a:p>
        </p:txBody>
      </p:sp>
      <p:sp>
        <p:nvSpPr>
          <p:cNvPr name="TextBox 7" id="7"/>
          <p:cNvSpPr txBox="true"/>
          <p:nvPr/>
        </p:nvSpPr>
        <p:spPr>
          <a:xfrm rot="0">
            <a:off x="11070522" y="9379202"/>
            <a:ext cx="6363135" cy="266700"/>
          </a:xfrm>
          <a:prstGeom prst="rect">
            <a:avLst/>
          </a:prstGeom>
        </p:spPr>
        <p:txBody>
          <a:bodyPr anchor="t" rtlCol="false" tIns="0" lIns="0" bIns="0" rIns="0">
            <a:spAutoFit/>
          </a:bodyPr>
          <a:lstStyle/>
          <a:p>
            <a:pPr algn="r">
              <a:lnSpc>
                <a:spcPts val="2100"/>
              </a:lnSpc>
              <a:spcBef>
                <a:spcPct val="0"/>
              </a:spcBef>
            </a:pPr>
            <a:r>
              <a:rPr lang="en-US" sz="1500">
                <a:solidFill>
                  <a:srgbClr val="000000"/>
                </a:solidFill>
                <a:latin typeface="Glacial Indifference"/>
                <a:ea typeface="Glacial Indifference"/>
                <a:cs typeface="Glacial Indifference"/>
                <a:sym typeface="Glacial Indifference"/>
              </a:rPr>
              <a:t>*ROI Sc</a:t>
            </a:r>
            <a:r>
              <a:rPr lang="en-US" sz="1500">
                <a:solidFill>
                  <a:srgbClr val="000000"/>
                </a:solidFill>
                <a:latin typeface="Glacial Indifference"/>
                <a:ea typeface="Glacial Indifference"/>
                <a:cs typeface="Glacial Indifference"/>
                <a:sym typeface="Glacial Indifference"/>
              </a:rPr>
              <a:t>ore = Total Conversions / CPA         CPA = Dollars spent / Conversion       </a:t>
            </a:r>
          </a:p>
        </p:txBody>
      </p:sp>
      <p:sp>
        <p:nvSpPr>
          <p:cNvPr name="TextBox 8" id="8"/>
          <p:cNvSpPr txBox="true"/>
          <p:nvPr/>
        </p:nvSpPr>
        <p:spPr>
          <a:xfrm rot="0">
            <a:off x="644055" y="2027931"/>
            <a:ext cx="5840492" cy="6902298"/>
          </a:xfrm>
          <a:prstGeom prst="rect">
            <a:avLst/>
          </a:prstGeom>
        </p:spPr>
        <p:txBody>
          <a:bodyPr anchor="t" rtlCol="false" tIns="0" lIns="0" bIns="0" rIns="0">
            <a:spAutoFit/>
          </a:bodyPr>
          <a:lstStyle/>
          <a:p>
            <a:pPr algn="l" marL="540276" indent="-270138" lvl="1">
              <a:lnSpc>
                <a:spcPts val="4229"/>
              </a:lnSpc>
              <a:buFont typeface="Arial"/>
              <a:buChar char="•"/>
            </a:pPr>
            <a:r>
              <a:rPr lang="en-US" b="true" sz="2502">
                <a:solidFill>
                  <a:srgbClr val="000000"/>
                </a:solidFill>
                <a:latin typeface="Glacial Indifference Bold"/>
                <a:ea typeface="Glacial Indifference Bold"/>
                <a:cs typeface="Glacial Indifference Bold"/>
                <a:sym typeface="Glacial Indifference Bold"/>
              </a:rPr>
              <a:t>Colorado </a:t>
            </a:r>
            <a:r>
              <a:rPr lang="en-US" sz="2502">
                <a:solidFill>
                  <a:srgbClr val="000000"/>
                </a:solidFill>
                <a:latin typeface="Glacial Indifference"/>
                <a:ea typeface="Glacial Indifference"/>
                <a:cs typeface="Glacial Indifference"/>
                <a:sym typeface="Glacial Indifference"/>
              </a:rPr>
              <a:t>leads</a:t>
            </a:r>
            <a:r>
              <a:rPr lang="en-US" sz="2502">
                <a:solidFill>
                  <a:srgbClr val="000000"/>
                </a:solidFill>
                <a:latin typeface="Glacial Indifference"/>
                <a:ea typeface="Glacial Indifference"/>
                <a:cs typeface="Glacial Indifference"/>
                <a:sym typeface="Glacial Indifference"/>
              </a:rPr>
              <a:t> with the </a:t>
            </a:r>
            <a:r>
              <a:rPr lang="en-US" b="true" sz="2502">
                <a:solidFill>
                  <a:srgbClr val="000000"/>
                </a:solidFill>
                <a:latin typeface="Glacial Indifference Bold"/>
                <a:ea typeface="Glacial Indifference Bold"/>
                <a:cs typeface="Glacial Indifference Bold"/>
                <a:sym typeface="Glacial Indifference Bold"/>
              </a:rPr>
              <a:t>highest ROI*</a:t>
            </a:r>
            <a:r>
              <a:rPr lang="en-US" sz="2502">
                <a:solidFill>
                  <a:srgbClr val="000000"/>
                </a:solidFill>
                <a:latin typeface="Glacial Indifference"/>
                <a:ea typeface="Glacial Indifference"/>
                <a:cs typeface="Glacial Indifference"/>
                <a:sym typeface="Glacial Indifference"/>
              </a:rPr>
              <a:t> and </a:t>
            </a:r>
            <a:r>
              <a:rPr lang="en-US" b="true" sz="2502">
                <a:solidFill>
                  <a:srgbClr val="000000"/>
                </a:solidFill>
                <a:latin typeface="Glacial Indifference Bold"/>
                <a:ea typeface="Glacial Indifference Bold"/>
                <a:cs typeface="Glacial Indifference Bold"/>
                <a:sym typeface="Glacial Indifference Bold"/>
              </a:rPr>
              <a:t>conversion volume</a:t>
            </a:r>
            <a:r>
              <a:rPr lang="en-US" sz="2502">
                <a:solidFill>
                  <a:srgbClr val="000000"/>
                </a:solidFill>
                <a:latin typeface="Glacial Indifference"/>
                <a:ea typeface="Glacial Indifference"/>
                <a:cs typeface="Glacial Indifference"/>
                <a:sym typeface="Glacial Indifference"/>
              </a:rPr>
              <a:t>, showing strong campaign efficiency.</a:t>
            </a:r>
          </a:p>
          <a:p>
            <a:pPr algn="l" marL="540276" indent="-270138" lvl="1">
              <a:lnSpc>
                <a:spcPts val="4229"/>
              </a:lnSpc>
              <a:buFont typeface="Arial"/>
              <a:buChar char="•"/>
            </a:pPr>
            <a:r>
              <a:rPr lang="en-US" b="true" sz="2502">
                <a:solidFill>
                  <a:srgbClr val="000000"/>
                </a:solidFill>
                <a:latin typeface="Glacial Indifference Bold"/>
                <a:ea typeface="Glacial Indifference Bold"/>
                <a:cs typeface="Glacial Indifference Bold"/>
                <a:sym typeface="Glacial Indifference Bold"/>
              </a:rPr>
              <a:t>North Dakota</a:t>
            </a:r>
            <a:r>
              <a:rPr lang="en-US" sz="2502">
                <a:solidFill>
                  <a:srgbClr val="000000"/>
                </a:solidFill>
                <a:latin typeface="Glacial Indifference"/>
                <a:ea typeface="Glacial Indifference"/>
                <a:cs typeface="Glacial Indifference"/>
                <a:sym typeface="Glacial Indifference"/>
              </a:rPr>
              <a:t> and </a:t>
            </a:r>
            <a:r>
              <a:rPr lang="en-US" b="true" sz="2502">
                <a:solidFill>
                  <a:srgbClr val="000000"/>
                </a:solidFill>
                <a:latin typeface="Glacial Indifference Bold"/>
                <a:ea typeface="Glacial Indifference Bold"/>
                <a:cs typeface="Glacial Indifference Bold"/>
                <a:sym typeface="Glacial Indifference Bold"/>
              </a:rPr>
              <a:t>Maryland</a:t>
            </a:r>
            <a:r>
              <a:rPr lang="en-US" sz="2502">
                <a:solidFill>
                  <a:srgbClr val="000000"/>
                </a:solidFill>
                <a:latin typeface="Glacial Indifference"/>
                <a:ea typeface="Glacial Indifference"/>
                <a:cs typeface="Glacial Indifference"/>
                <a:sym typeface="Glacial Indifference"/>
              </a:rPr>
              <a:t> also perform well with </a:t>
            </a:r>
            <a:r>
              <a:rPr lang="en-US" sz="2502">
                <a:solidFill>
                  <a:srgbClr val="000000"/>
                </a:solidFill>
                <a:latin typeface="Glacial Indifference"/>
                <a:ea typeface="Glacial Indifference"/>
                <a:cs typeface="Glacial Indifference"/>
                <a:sym typeface="Glacial Indifference"/>
              </a:rPr>
              <a:t>solid ROI*</a:t>
            </a:r>
            <a:r>
              <a:rPr lang="en-US" b="true" sz="2502">
                <a:solidFill>
                  <a:srgbClr val="000000"/>
                </a:solidFill>
                <a:latin typeface="Glacial Indifference Bold"/>
                <a:ea typeface="Glacial Indifference Bold"/>
                <a:cs typeface="Glacial Indifference Bold"/>
                <a:sym typeface="Glacial Indifference Bold"/>
              </a:rPr>
              <a:t> </a:t>
            </a:r>
            <a:r>
              <a:rPr lang="en-US" sz="2502">
                <a:solidFill>
                  <a:srgbClr val="000000"/>
                </a:solidFill>
                <a:latin typeface="Glacial Indifference"/>
                <a:ea typeface="Glacial Indifference"/>
                <a:cs typeface="Glacial Indifference"/>
                <a:sym typeface="Glacial Indifference"/>
              </a:rPr>
              <a:t>and above-average conversion numbers.</a:t>
            </a:r>
          </a:p>
          <a:p>
            <a:pPr algn="l" marL="540276" indent="-270138" lvl="1">
              <a:lnSpc>
                <a:spcPts val="4229"/>
              </a:lnSpc>
              <a:buFont typeface="Arial"/>
              <a:buChar char="•"/>
            </a:pPr>
            <a:r>
              <a:rPr lang="en-US" b="true" sz="2502">
                <a:solidFill>
                  <a:srgbClr val="000000"/>
                </a:solidFill>
                <a:latin typeface="Glacial Indifference Bold"/>
                <a:ea typeface="Glacial Indifference Bold"/>
                <a:cs typeface="Glacial Indifference Bold"/>
                <a:sym typeface="Glacial Indifference Bold"/>
              </a:rPr>
              <a:t>Most Southern states</a:t>
            </a:r>
            <a:r>
              <a:rPr lang="en-US" sz="2502">
                <a:solidFill>
                  <a:srgbClr val="000000"/>
                </a:solidFill>
                <a:latin typeface="Glacial Indifference"/>
                <a:ea typeface="Glacial Indifference"/>
                <a:cs typeface="Glacial Indifference"/>
                <a:sym typeface="Glacial Indifference"/>
              </a:rPr>
              <a:t>, including Florida and South Carolina,</a:t>
            </a:r>
            <a:r>
              <a:rPr lang="en-US" b="true" sz="2502">
                <a:solidFill>
                  <a:srgbClr val="000000"/>
                </a:solidFill>
                <a:latin typeface="Glacial Indifference Bold"/>
                <a:ea typeface="Glacial Indifference Bold"/>
                <a:cs typeface="Glacial Indifference Bold"/>
                <a:sym typeface="Glacial Indifference Bold"/>
              </a:rPr>
              <a:t> show low ROI and minimal conversions</a:t>
            </a:r>
            <a:r>
              <a:rPr lang="en-US" sz="2502">
                <a:solidFill>
                  <a:srgbClr val="000000"/>
                </a:solidFill>
                <a:latin typeface="Glacial Indifference"/>
                <a:ea typeface="Glacial Indifference"/>
                <a:cs typeface="Glacial Indifference"/>
                <a:sym typeface="Glacial Indifference"/>
              </a:rPr>
              <a:t>.</a:t>
            </a:r>
          </a:p>
          <a:p>
            <a:pPr algn="l" marL="540276" indent="-270138" lvl="1">
              <a:lnSpc>
                <a:spcPts val="4229"/>
              </a:lnSpc>
              <a:buFont typeface="Arial"/>
              <a:buChar char="•"/>
            </a:pPr>
            <a:r>
              <a:rPr lang="en-US" b="true" sz="2502">
                <a:solidFill>
                  <a:srgbClr val="000000"/>
                </a:solidFill>
                <a:latin typeface="Glacial Indifference Bold"/>
                <a:ea typeface="Glacial Indifference Bold"/>
                <a:cs typeface="Glacial Indifference Bold"/>
                <a:sym typeface="Glacial Indifference Bold"/>
              </a:rPr>
              <a:t>Overall trend:</a:t>
            </a:r>
            <a:r>
              <a:rPr lang="en-US" sz="2502">
                <a:solidFill>
                  <a:srgbClr val="000000"/>
                </a:solidFill>
                <a:latin typeface="Glacial Indifference"/>
                <a:ea typeface="Glacial Indifference"/>
                <a:cs typeface="Glacial Indifference"/>
                <a:sym typeface="Glacial Indifference"/>
              </a:rPr>
              <a:t> The</a:t>
            </a:r>
            <a:r>
              <a:rPr lang="en-US" sz="2502">
                <a:solidFill>
                  <a:srgbClr val="000000"/>
                </a:solidFill>
                <a:latin typeface="Glacial Indifference"/>
                <a:ea typeface="Glacial Indifference"/>
                <a:cs typeface="Glacial Indifference"/>
                <a:sym typeface="Glacial Indifference"/>
              </a:rPr>
              <a:t> majority of states </a:t>
            </a:r>
            <a:r>
              <a:rPr lang="en-US" b="true" sz="2502">
                <a:solidFill>
                  <a:srgbClr val="000000"/>
                </a:solidFill>
                <a:latin typeface="Glacial Indifference Bold"/>
                <a:ea typeface="Glacial Indifference Bold"/>
                <a:cs typeface="Glacial Indifference Bold"/>
                <a:sym typeface="Glacial Indifference Bold"/>
              </a:rPr>
              <a:t>fall below average ROI*</a:t>
            </a:r>
            <a:r>
              <a:rPr lang="en-US" sz="2502">
                <a:solidFill>
                  <a:srgbClr val="000000"/>
                </a:solidFill>
                <a:latin typeface="Glacial Indifference"/>
                <a:ea typeface="Glacial Indifference"/>
                <a:cs typeface="Glacial Indifference"/>
                <a:sym typeface="Glacial Indifference"/>
              </a:rPr>
              <a:t>, highlighting limited effectiveness of beauty campaigns in many regions.</a:t>
            </a:r>
          </a:p>
        </p:txBody>
      </p:sp>
      <p:sp>
        <p:nvSpPr>
          <p:cNvPr name="TextBox 9" id="9"/>
          <p:cNvSpPr txBox="true"/>
          <p:nvPr/>
        </p:nvSpPr>
        <p:spPr>
          <a:xfrm rot="0">
            <a:off x="14386623" y="4676394"/>
            <a:ext cx="1117878" cy="467106"/>
          </a:xfrm>
          <a:prstGeom prst="rect">
            <a:avLst/>
          </a:prstGeom>
        </p:spPr>
        <p:txBody>
          <a:bodyPr anchor="t" rtlCol="false" tIns="0" lIns="0" bIns="0" rIns="0">
            <a:spAutoFit/>
          </a:bodyPr>
          <a:lstStyle/>
          <a:p>
            <a:pPr algn="just">
              <a:lnSpc>
                <a:spcPts val="1212"/>
              </a:lnSpc>
            </a:pPr>
            <a:r>
              <a:rPr lang="en-US" sz="1200">
                <a:solidFill>
                  <a:srgbClr val="000000"/>
                </a:solidFill>
                <a:latin typeface="Glacial Indifference"/>
                <a:ea typeface="Glacial Indifference"/>
                <a:cs typeface="Glacial Indifference"/>
                <a:sym typeface="Glacial Indifference"/>
              </a:rPr>
              <a:t>CPA: 199</a:t>
            </a:r>
          </a:p>
          <a:p>
            <a:pPr algn="just">
              <a:lnSpc>
                <a:spcPts val="1212"/>
              </a:lnSpc>
            </a:pPr>
            <a:r>
              <a:rPr lang="en-US" sz="1200">
                <a:solidFill>
                  <a:srgbClr val="000000"/>
                </a:solidFill>
                <a:latin typeface="Glacial Indifference"/>
                <a:ea typeface="Glacial Indifference"/>
                <a:cs typeface="Glacial Indifference"/>
                <a:sym typeface="Glacial Indifference"/>
              </a:rPr>
              <a:t>Conversions: 47</a:t>
            </a:r>
          </a:p>
          <a:p>
            <a:pPr algn="just">
              <a:lnSpc>
                <a:spcPts val="1212"/>
              </a:lnSpc>
            </a:pPr>
            <a:r>
              <a:rPr lang="en-US" sz="1200">
                <a:solidFill>
                  <a:srgbClr val="000000"/>
                </a:solidFill>
                <a:latin typeface="Glacial Indifference"/>
                <a:ea typeface="Glacial Indifference"/>
                <a:cs typeface="Glacial Indifference"/>
                <a:sym typeface="Glacial Indifference"/>
              </a:rPr>
              <a:t>ROI Score: 0.236</a:t>
            </a:r>
          </a:p>
        </p:txBody>
      </p:sp>
      <p:sp>
        <p:nvSpPr>
          <p:cNvPr name="TextBox 10" id="10"/>
          <p:cNvSpPr txBox="true"/>
          <p:nvPr/>
        </p:nvSpPr>
        <p:spPr>
          <a:xfrm rot="0">
            <a:off x="16100085" y="2891799"/>
            <a:ext cx="1118830" cy="465582"/>
          </a:xfrm>
          <a:prstGeom prst="rect">
            <a:avLst/>
          </a:prstGeom>
        </p:spPr>
        <p:txBody>
          <a:bodyPr anchor="t" rtlCol="false" tIns="0" lIns="0" bIns="0" rIns="0">
            <a:spAutoFit/>
          </a:bodyPr>
          <a:lstStyle/>
          <a:p>
            <a:pPr algn="just">
              <a:lnSpc>
                <a:spcPts val="1224"/>
              </a:lnSpc>
            </a:pPr>
            <a:r>
              <a:rPr lang="en-US" sz="1200">
                <a:solidFill>
                  <a:srgbClr val="000000"/>
                </a:solidFill>
                <a:latin typeface="Glacial Indifference"/>
                <a:ea typeface="Glacial Indifference"/>
                <a:cs typeface="Glacial Indifference"/>
                <a:sym typeface="Glacial Indifference"/>
              </a:rPr>
              <a:t>CPA:231 </a:t>
            </a:r>
          </a:p>
          <a:p>
            <a:pPr algn="just">
              <a:lnSpc>
                <a:spcPts val="1224"/>
              </a:lnSpc>
            </a:pPr>
            <a:r>
              <a:rPr lang="en-US" sz="1200">
                <a:solidFill>
                  <a:srgbClr val="000000"/>
                </a:solidFill>
                <a:latin typeface="Glacial Indifference"/>
                <a:ea typeface="Glacial Indifference"/>
                <a:cs typeface="Glacial Indifference"/>
                <a:sym typeface="Glacial Indifference"/>
              </a:rPr>
              <a:t>Conversions: 66</a:t>
            </a:r>
          </a:p>
          <a:p>
            <a:pPr algn="just">
              <a:lnSpc>
                <a:spcPts val="1224"/>
              </a:lnSpc>
            </a:pPr>
            <a:r>
              <a:rPr lang="en-US" sz="1200">
                <a:solidFill>
                  <a:srgbClr val="000000"/>
                </a:solidFill>
                <a:latin typeface="Glacial Indifference"/>
                <a:ea typeface="Glacial Indifference"/>
                <a:cs typeface="Glacial Indifference"/>
                <a:sym typeface="Glacial Indifference"/>
              </a:rPr>
              <a:t>ROI Score: 0.286</a:t>
            </a:r>
          </a:p>
        </p:txBody>
      </p:sp>
      <p:sp>
        <p:nvSpPr>
          <p:cNvPr name="TextBox 11" id="11"/>
          <p:cNvSpPr txBox="true"/>
          <p:nvPr/>
        </p:nvSpPr>
        <p:spPr>
          <a:xfrm rot="0">
            <a:off x="12418448" y="5560043"/>
            <a:ext cx="1197163" cy="467106"/>
          </a:xfrm>
          <a:prstGeom prst="rect">
            <a:avLst/>
          </a:prstGeom>
        </p:spPr>
        <p:txBody>
          <a:bodyPr anchor="t" rtlCol="false" tIns="0" lIns="0" bIns="0" rIns="0">
            <a:spAutoFit/>
          </a:bodyPr>
          <a:lstStyle/>
          <a:p>
            <a:pPr algn="just">
              <a:lnSpc>
                <a:spcPts val="1212"/>
              </a:lnSpc>
            </a:pPr>
            <a:r>
              <a:rPr lang="en-US" sz="1200">
                <a:solidFill>
                  <a:srgbClr val="000000"/>
                </a:solidFill>
                <a:latin typeface="Glacial Indifference"/>
                <a:ea typeface="Glacial Indifference"/>
                <a:cs typeface="Glacial Indifference"/>
                <a:sym typeface="Glacial Indifference"/>
              </a:rPr>
              <a:t>CPA: 218</a:t>
            </a:r>
          </a:p>
          <a:p>
            <a:pPr algn="just">
              <a:lnSpc>
                <a:spcPts val="1212"/>
              </a:lnSpc>
            </a:pPr>
            <a:r>
              <a:rPr lang="en-US" sz="1200">
                <a:solidFill>
                  <a:srgbClr val="000000"/>
                </a:solidFill>
                <a:latin typeface="Glacial Indifference"/>
                <a:ea typeface="Glacial Indifference"/>
                <a:cs typeface="Glacial Indifference"/>
                <a:sym typeface="Glacial Indifference"/>
              </a:rPr>
              <a:t>Conversions: 37</a:t>
            </a:r>
          </a:p>
          <a:p>
            <a:pPr algn="just">
              <a:lnSpc>
                <a:spcPts val="1212"/>
              </a:lnSpc>
            </a:pPr>
            <a:r>
              <a:rPr lang="en-US" sz="1200">
                <a:solidFill>
                  <a:srgbClr val="000000"/>
                </a:solidFill>
                <a:latin typeface="Glacial Indifference"/>
                <a:ea typeface="Glacial Indifference"/>
                <a:cs typeface="Glacial Indifference"/>
                <a:sym typeface="Glacial Indifference"/>
              </a:rPr>
              <a:t>ROI Score: 0.17</a:t>
            </a:r>
          </a:p>
        </p:txBody>
      </p:sp>
      <p:sp>
        <p:nvSpPr>
          <p:cNvPr name="TextBox 12" id="12"/>
          <p:cNvSpPr txBox="true"/>
          <p:nvPr/>
        </p:nvSpPr>
        <p:spPr>
          <a:xfrm rot="0">
            <a:off x="9653872" y="7904469"/>
            <a:ext cx="991314" cy="485013"/>
          </a:xfrm>
          <a:prstGeom prst="rect">
            <a:avLst/>
          </a:prstGeom>
        </p:spPr>
        <p:txBody>
          <a:bodyPr anchor="t" rtlCol="false" tIns="0" lIns="0" bIns="0" rIns="0">
            <a:spAutoFit/>
          </a:bodyPr>
          <a:lstStyle/>
          <a:p>
            <a:pPr algn="just">
              <a:lnSpc>
                <a:spcPts val="1296"/>
              </a:lnSpc>
            </a:pPr>
            <a:r>
              <a:rPr lang="en-US" sz="1200">
                <a:solidFill>
                  <a:srgbClr val="000000"/>
                </a:solidFill>
                <a:latin typeface="Glacial Indifference"/>
                <a:ea typeface="Glacial Indifference"/>
                <a:cs typeface="Glacial Indifference"/>
                <a:sym typeface="Glacial Indifference"/>
              </a:rPr>
              <a:t>CPA: 136</a:t>
            </a:r>
          </a:p>
          <a:p>
            <a:pPr algn="just">
              <a:lnSpc>
                <a:spcPts val="1296"/>
              </a:lnSpc>
            </a:pPr>
            <a:r>
              <a:rPr lang="en-US" sz="1200">
                <a:solidFill>
                  <a:srgbClr val="000000"/>
                </a:solidFill>
                <a:latin typeface="Glacial Indifference"/>
                <a:ea typeface="Glacial Indifference"/>
                <a:cs typeface="Glacial Indifference"/>
                <a:sym typeface="Glacial Indifference"/>
              </a:rPr>
              <a:t>Conversions: 11</a:t>
            </a:r>
          </a:p>
          <a:p>
            <a:pPr algn="just">
              <a:lnSpc>
                <a:spcPts val="1296"/>
              </a:lnSpc>
            </a:pPr>
            <a:r>
              <a:rPr lang="en-US" sz="1200">
                <a:solidFill>
                  <a:srgbClr val="000000"/>
                </a:solidFill>
                <a:latin typeface="Glacial Indifference"/>
                <a:ea typeface="Glacial Indifference"/>
                <a:cs typeface="Glacial Indifference"/>
                <a:sym typeface="Glacial Indifference"/>
              </a:rPr>
              <a:t>ROI Score:0.08</a:t>
            </a:r>
          </a:p>
        </p:txBody>
      </p:sp>
      <p:sp>
        <p:nvSpPr>
          <p:cNvPr name="TextBox 13" id="13"/>
          <p:cNvSpPr txBox="true"/>
          <p:nvPr/>
        </p:nvSpPr>
        <p:spPr>
          <a:xfrm rot="0">
            <a:off x="17433657" y="9296652"/>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11311801" y="5589694"/>
            <a:ext cx="4847004" cy="3227916"/>
          </a:xfrm>
          <a:custGeom>
            <a:avLst/>
            <a:gdLst/>
            <a:ahLst/>
            <a:cxnLst/>
            <a:rect r="r" b="b" t="t" l="l"/>
            <a:pathLst>
              <a:path h="3227916" w="4847004">
                <a:moveTo>
                  <a:pt x="0" y="0"/>
                </a:moveTo>
                <a:lnTo>
                  <a:pt x="4847004" y="0"/>
                </a:lnTo>
                <a:lnTo>
                  <a:pt x="4847004" y="3227915"/>
                </a:lnTo>
                <a:lnTo>
                  <a:pt x="0" y="3227915"/>
                </a:lnTo>
                <a:lnTo>
                  <a:pt x="0" y="0"/>
                </a:lnTo>
                <a:close/>
              </a:path>
            </a:pathLst>
          </a:custGeom>
          <a:blipFill>
            <a:blip r:embed="rId3"/>
            <a:stretch>
              <a:fillRect l="0" t="0" r="0" b="-14308"/>
            </a:stretch>
          </a:blipFill>
        </p:spPr>
      </p:sp>
      <p:sp>
        <p:nvSpPr>
          <p:cNvPr name="Freeform 4" id="4"/>
          <p:cNvSpPr/>
          <p:nvPr/>
        </p:nvSpPr>
        <p:spPr>
          <a:xfrm flipH="false" flipV="false" rot="0">
            <a:off x="1028700" y="1881879"/>
            <a:ext cx="11329572" cy="6935730"/>
          </a:xfrm>
          <a:custGeom>
            <a:avLst/>
            <a:gdLst/>
            <a:ahLst/>
            <a:cxnLst/>
            <a:rect r="r" b="b" t="t" l="l"/>
            <a:pathLst>
              <a:path h="6935730" w="11329572">
                <a:moveTo>
                  <a:pt x="0" y="0"/>
                </a:moveTo>
                <a:lnTo>
                  <a:pt x="11329572" y="0"/>
                </a:lnTo>
                <a:lnTo>
                  <a:pt x="11329572" y="6935730"/>
                </a:lnTo>
                <a:lnTo>
                  <a:pt x="0" y="6935730"/>
                </a:lnTo>
                <a:lnTo>
                  <a:pt x="0" y="0"/>
                </a:lnTo>
                <a:close/>
              </a:path>
            </a:pathLst>
          </a:custGeom>
          <a:blipFill>
            <a:blip r:embed="rId4"/>
            <a:stretch>
              <a:fillRect l="0" t="-740" r="0" b="-740"/>
            </a:stretch>
          </a:blipFill>
        </p:spPr>
      </p:sp>
      <p:sp>
        <p:nvSpPr>
          <p:cNvPr name="TextBox 5" id="5"/>
          <p:cNvSpPr txBox="true"/>
          <p:nvPr/>
        </p:nvSpPr>
        <p:spPr>
          <a:xfrm rot="0">
            <a:off x="2442528" y="728394"/>
            <a:ext cx="13402945" cy="854075"/>
          </a:xfrm>
          <a:prstGeom prst="rect">
            <a:avLst/>
          </a:prstGeom>
        </p:spPr>
        <p:txBody>
          <a:bodyPr anchor="t" rtlCol="false" tIns="0" lIns="0" bIns="0" rIns="0">
            <a:spAutoFit/>
          </a:bodyPr>
          <a:lstStyle/>
          <a:p>
            <a:pPr algn="ctr">
              <a:lnSpc>
                <a:spcPts val="7000"/>
              </a:lnSpc>
            </a:pPr>
            <a:r>
              <a:rPr lang="en-US" sz="5000" b="true">
                <a:solidFill>
                  <a:srgbClr val="000000"/>
                </a:solidFill>
                <a:latin typeface="Cormorant Garamond Bold"/>
                <a:ea typeface="Cormorant Garamond Bold"/>
                <a:cs typeface="Cormorant Garamond Bold"/>
                <a:sym typeface="Cormorant Garamond Bold"/>
              </a:rPr>
              <a:t>National Campaign Performance by Conversion Rate</a:t>
            </a:r>
          </a:p>
        </p:txBody>
      </p:sp>
      <p:sp>
        <p:nvSpPr>
          <p:cNvPr name="TextBox 6" id="6"/>
          <p:cNvSpPr txBox="true"/>
          <p:nvPr/>
        </p:nvSpPr>
        <p:spPr>
          <a:xfrm rot="0">
            <a:off x="12862342" y="2274945"/>
            <a:ext cx="4042053" cy="1851660"/>
          </a:xfrm>
          <a:prstGeom prst="rect">
            <a:avLst/>
          </a:prstGeom>
        </p:spPr>
        <p:txBody>
          <a:bodyPr anchor="t" rtlCol="false" tIns="0" lIns="0" bIns="0" rIns="0">
            <a:spAutoFit/>
          </a:bodyPr>
          <a:lstStyle/>
          <a:p>
            <a:pPr algn="l" marL="453388" indent="-226694" lvl="1">
              <a:lnSpc>
                <a:spcPts val="2939"/>
              </a:lnSpc>
              <a:buFont typeface="Arial"/>
              <a:buChar char="•"/>
            </a:pPr>
            <a:r>
              <a:rPr lang="en-US" b="true" sz="2099">
                <a:solidFill>
                  <a:srgbClr val="000000"/>
                </a:solidFill>
                <a:latin typeface="Glacial Indifference Bold"/>
                <a:ea typeface="Glacial Indifference Bold"/>
                <a:cs typeface="Glacial Indifference Bold"/>
                <a:sym typeface="Glacial Indifference Bold"/>
              </a:rPr>
              <a:t>Ohio</a:t>
            </a:r>
            <a:r>
              <a:rPr lang="en-US" sz="2099">
                <a:solidFill>
                  <a:srgbClr val="000000"/>
                </a:solidFill>
                <a:latin typeface="Glacial Indifference"/>
                <a:ea typeface="Glacial Indifference"/>
                <a:cs typeface="Glacial Indifference"/>
                <a:sym typeface="Glacial Indifference"/>
              </a:rPr>
              <a:t> - 10.87 %</a:t>
            </a:r>
          </a:p>
          <a:p>
            <a:pPr algn="l" marL="453388" indent="-226694" lvl="1">
              <a:lnSpc>
                <a:spcPts val="2939"/>
              </a:lnSpc>
              <a:buFont typeface="Arial"/>
              <a:buChar char="•"/>
            </a:pPr>
            <a:r>
              <a:rPr lang="en-US" b="true" sz="2099">
                <a:solidFill>
                  <a:srgbClr val="000000"/>
                </a:solidFill>
                <a:latin typeface="Glacial Indifference Bold"/>
                <a:ea typeface="Glacial Indifference Bold"/>
                <a:cs typeface="Glacial Indifference Bold"/>
                <a:sym typeface="Glacial Indifference Bold"/>
              </a:rPr>
              <a:t>North Carolina</a:t>
            </a:r>
            <a:r>
              <a:rPr lang="en-US" sz="2099">
                <a:solidFill>
                  <a:srgbClr val="000000"/>
                </a:solidFill>
                <a:latin typeface="Glacial Indifference"/>
                <a:ea typeface="Glacial Indifference"/>
                <a:cs typeface="Glacial Indifference"/>
                <a:sym typeface="Glacial Indifference"/>
              </a:rPr>
              <a:t> - 10.69%</a:t>
            </a:r>
          </a:p>
          <a:p>
            <a:pPr algn="l" marL="453388" indent="-226694" lvl="1">
              <a:lnSpc>
                <a:spcPts val="2939"/>
              </a:lnSpc>
              <a:buFont typeface="Arial"/>
              <a:buChar char="•"/>
            </a:pPr>
            <a:r>
              <a:rPr lang="en-US" b="true" sz="2099">
                <a:solidFill>
                  <a:srgbClr val="000000"/>
                </a:solidFill>
                <a:latin typeface="Glacial Indifference Bold"/>
                <a:ea typeface="Glacial Indifference Bold"/>
                <a:cs typeface="Glacial Indifference Bold"/>
                <a:sym typeface="Glacial Indifference Bold"/>
              </a:rPr>
              <a:t>Idaho</a:t>
            </a:r>
            <a:r>
              <a:rPr lang="en-US" sz="2099">
                <a:solidFill>
                  <a:srgbClr val="000000"/>
                </a:solidFill>
                <a:latin typeface="Glacial Indifference"/>
                <a:ea typeface="Glacial Indifference"/>
                <a:cs typeface="Glacial Indifference"/>
                <a:sym typeface="Glacial Indifference"/>
              </a:rPr>
              <a:t> – 9.81%</a:t>
            </a:r>
          </a:p>
          <a:p>
            <a:pPr algn="l" marL="453388" indent="-226694" lvl="1">
              <a:lnSpc>
                <a:spcPts val="2939"/>
              </a:lnSpc>
              <a:buFont typeface="Arial"/>
              <a:buChar char="•"/>
            </a:pPr>
            <a:r>
              <a:rPr lang="en-US" b="true" sz="2099">
                <a:solidFill>
                  <a:srgbClr val="000000"/>
                </a:solidFill>
                <a:latin typeface="Glacial Indifference Bold"/>
                <a:ea typeface="Glacial Indifference Bold"/>
                <a:cs typeface="Glacial Indifference Bold"/>
                <a:sym typeface="Glacial Indifference Bold"/>
              </a:rPr>
              <a:t>Arizona</a:t>
            </a:r>
            <a:r>
              <a:rPr lang="en-US" sz="2099">
                <a:solidFill>
                  <a:srgbClr val="000000"/>
                </a:solidFill>
                <a:latin typeface="Glacial Indifference"/>
                <a:ea typeface="Glacial Indifference"/>
                <a:cs typeface="Glacial Indifference"/>
                <a:sym typeface="Glacial Indifference"/>
              </a:rPr>
              <a:t> - 9.11%</a:t>
            </a:r>
          </a:p>
          <a:p>
            <a:pPr algn="l" marL="453388" indent="-226694" lvl="1">
              <a:lnSpc>
                <a:spcPts val="2939"/>
              </a:lnSpc>
              <a:buFont typeface="Arial"/>
              <a:buChar char="•"/>
            </a:pPr>
            <a:r>
              <a:rPr lang="en-US" b="true" sz="2099">
                <a:solidFill>
                  <a:srgbClr val="000000"/>
                </a:solidFill>
                <a:latin typeface="Glacial Indifference Bold"/>
                <a:ea typeface="Glacial Indifference Bold"/>
                <a:cs typeface="Glacial Indifference Bold"/>
                <a:sym typeface="Glacial Indifference Bold"/>
              </a:rPr>
              <a:t>Mississippi</a:t>
            </a:r>
            <a:r>
              <a:rPr lang="en-US" sz="2099">
                <a:solidFill>
                  <a:srgbClr val="000000"/>
                </a:solidFill>
                <a:latin typeface="Glacial Indifference"/>
                <a:ea typeface="Glacial Indifference"/>
                <a:cs typeface="Glacial Indifference"/>
                <a:sym typeface="Glacial Indifference"/>
              </a:rPr>
              <a:t> – 7.56%</a:t>
            </a:r>
          </a:p>
        </p:txBody>
      </p:sp>
      <p:sp>
        <p:nvSpPr>
          <p:cNvPr name="TextBox 7" id="7"/>
          <p:cNvSpPr txBox="true"/>
          <p:nvPr/>
        </p:nvSpPr>
        <p:spPr>
          <a:xfrm rot="0">
            <a:off x="12929612" y="4255919"/>
            <a:ext cx="4988103" cy="1447800"/>
          </a:xfrm>
          <a:prstGeom prst="rect">
            <a:avLst/>
          </a:prstGeom>
        </p:spPr>
        <p:txBody>
          <a:bodyPr anchor="t" rtlCol="false" tIns="0" lIns="0" bIns="0" rIns="0">
            <a:spAutoFit/>
          </a:bodyPr>
          <a:lstStyle/>
          <a:p>
            <a:pPr algn="l">
              <a:lnSpc>
                <a:spcPts val="2379"/>
              </a:lnSpc>
            </a:pPr>
            <a:r>
              <a:rPr lang="en-US" sz="1999">
                <a:solidFill>
                  <a:srgbClr val="000000"/>
                </a:solidFill>
                <a:latin typeface="Glacial Indifference"/>
                <a:ea typeface="Glacial Indifference"/>
                <a:cs typeface="Glacial Indifference"/>
                <a:sym typeface="Glacial Indifference"/>
              </a:rPr>
              <a:t>These states are converting a higher percentage of viewers, which implies high-quality traffic or highly relevant campaigns/audiences.</a:t>
            </a:r>
          </a:p>
          <a:p>
            <a:pPr algn="l">
              <a:lnSpc>
                <a:spcPts val="2239"/>
              </a:lnSpc>
              <a:spcBef>
                <a:spcPct val="0"/>
              </a:spcBef>
            </a:pPr>
          </a:p>
        </p:txBody>
      </p:sp>
      <p:sp>
        <p:nvSpPr>
          <p:cNvPr name="TextBox 8" id="8"/>
          <p:cNvSpPr txBox="true"/>
          <p:nvPr/>
        </p:nvSpPr>
        <p:spPr>
          <a:xfrm rot="0">
            <a:off x="12929612" y="1824729"/>
            <a:ext cx="3907512" cy="497841"/>
          </a:xfrm>
          <a:prstGeom prst="rect">
            <a:avLst/>
          </a:prstGeom>
        </p:spPr>
        <p:txBody>
          <a:bodyPr anchor="t" rtlCol="false" tIns="0" lIns="0" bIns="0" rIns="0">
            <a:spAutoFit/>
          </a:bodyPr>
          <a:lstStyle/>
          <a:p>
            <a:pPr algn="ctr">
              <a:lnSpc>
                <a:spcPts val="4059"/>
              </a:lnSpc>
            </a:pPr>
            <a:r>
              <a:rPr lang="en-US" b="true" sz="2899">
                <a:solidFill>
                  <a:srgbClr val="000000"/>
                </a:solidFill>
                <a:latin typeface="Glacial Indifference Bold"/>
                <a:ea typeface="Glacial Indifference Bold"/>
                <a:cs typeface="Glacial Indifference Bold"/>
                <a:sym typeface="Glacial Indifference Bold"/>
              </a:rPr>
              <a:t>T</a:t>
            </a:r>
            <a:r>
              <a:rPr lang="en-US" b="true" sz="2899">
                <a:solidFill>
                  <a:srgbClr val="000000"/>
                </a:solidFill>
                <a:latin typeface="Glacial Indifference Bold"/>
                <a:ea typeface="Glacial Indifference Bold"/>
                <a:cs typeface="Glacial Indifference Bold"/>
                <a:sym typeface="Glacial Indifference Bold"/>
              </a:rPr>
              <a:t>op Performing States </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9144787" y="2888059"/>
            <a:ext cx="8478284" cy="4721856"/>
          </a:xfrm>
          <a:custGeom>
            <a:avLst/>
            <a:gdLst/>
            <a:ahLst/>
            <a:cxnLst/>
            <a:rect r="r" b="b" t="t" l="l"/>
            <a:pathLst>
              <a:path h="4721856" w="8478284">
                <a:moveTo>
                  <a:pt x="0" y="0"/>
                </a:moveTo>
                <a:lnTo>
                  <a:pt x="8478284" y="0"/>
                </a:lnTo>
                <a:lnTo>
                  <a:pt x="8478284" y="4721856"/>
                </a:lnTo>
                <a:lnTo>
                  <a:pt x="0" y="4721856"/>
                </a:lnTo>
                <a:lnTo>
                  <a:pt x="0" y="0"/>
                </a:lnTo>
                <a:close/>
              </a:path>
            </a:pathLst>
          </a:custGeom>
          <a:blipFill>
            <a:blip r:embed="rId3"/>
            <a:stretch>
              <a:fillRect l="0" t="-611" r="0" b="-611"/>
            </a:stretch>
          </a:blipFill>
        </p:spPr>
      </p:sp>
      <p:sp>
        <p:nvSpPr>
          <p:cNvPr name="Freeform 4" id="4"/>
          <p:cNvSpPr/>
          <p:nvPr/>
        </p:nvSpPr>
        <p:spPr>
          <a:xfrm flipH="false" flipV="false" rot="0">
            <a:off x="1029487" y="1616997"/>
            <a:ext cx="7753597" cy="5992918"/>
          </a:xfrm>
          <a:custGeom>
            <a:avLst/>
            <a:gdLst/>
            <a:ahLst/>
            <a:cxnLst/>
            <a:rect r="r" b="b" t="t" l="l"/>
            <a:pathLst>
              <a:path h="5992918" w="7753597">
                <a:moveTo>
                  <a:pt x="0" y="0"/>
                </a:moveTo>
                <a:lnTo>
                  <a:pt x="7753597" y="0"/>
                </a:lnTo>
                <a:lnTo>
                  <a:pt x="7753597" y="5992918"/>
                </a:lnTo>
                <a:lnTo>
                  <a:pt x="0" y="5992918"/>
                </a:lnTo>
                <a:lnTo>
                  <a:pt x="0" y="0"/>
                </a:lnTo>
                <a:close/>
              </a:path>
            </a:pathLst>
          </a:custGeom>
          <a:blipFill>
            <a:blip r:embed="rId4"/>
            <a:stretch>
              <a:fillRect l="-6788" t="-1672" r="-4887" b="-4163"/>
            </a:stretch>
          </a:blipFill>
        </p:spPr>
      </p:sp>
      <p:sp>
        <p:nvSpPr>
          <p:cNvPr name="TextBox 5" id="5"/>
          <p:cNvSpPr txBox="true"/>
          <p:nvPr/>
        </p:nvSpPr>
        <p:spPr>
          <a:xfrm rot="0">
            <a:off x="5537772" y="554038"/>
            <a:ext cx="9090958" cy="854075"/>
          </a:xfrm>
          <a:prstGeom prst="rect">
            <a:avLst/>
          </a:prstGeom>
        </p:spPr>
        <p:txBody>
          <a:bodyPr anchor="t" rtlCol="false" tIns="0" lIns="0" bIns="0" rIns="0">
            <a:spAutoFit/>
          </a:bodyPr>
          <a:lstStyle/>
          <a:p>
            <a:pPr algn="r">
              <a:lnSpc>
                <a:spcPts val="7000"/>
              </a:lnSpc>
            </a:pPr>
            <a:r>
              <a:rPr lang="en-US" sz="5000" b="true">
                <a:solidFill>
                  <a:srgbClr val="000000"/>
                </a:solidFill>
                <a:latin typeface="Cormorant Garamond Bold"/>
                <a:ea typeface="Cormorant Garamond Bold"/>
                <a:cs typeface="Cormorant Garamond Bold"/>
                <a:sym typeface="Cormorant Garamond Bold"/>
              </a:rPr>
              <a:t>Campaign Conversion Rate: Beauty </a:t>
            </a:r>
          </a:p>
        </p:txBody>
      </p:sp>
      <p:grpSp>
        <p:nvGrpSpPr>
          <p:cNvPr name="Group 6" id="6"/>
          <p:cNvGrpSpPr/>
          <p:nvPr/>
        </p:nvGrpSpPr>
        <p:grpSpPr>
          <a:xfrm rot="0">
            <a:off x="1029487" y="7973053"/>
            <a:ext cx="16230600" cy="1285247"/>
            <a:chOff x="0" y="0"/>
            <a:chExt cx="21640800" cy="1713663"/>
          </a:xfrm>
        </p:grpSpPr>
        <p:sp>
          <p:nvSpPr>
            <p:cNvPr name="TextBox 7" id="7"/>
            <p:cNvSpPr txBox="true"/>
            <p:nvPr/>
          </p:nvSpPr>
          <p:spPr>
            <a:xfrm rot="0">
              <a:off x="0" y="-38091"/>
              <a:ext cx="10338130" cy="1751754"/>
            </a:xfrm>
            <a:prstGeom prst="rect">
              <a:avLst/>
            </a:prstGeom>
          </p:spPr>
          <p:txBody>
            <a:bodyPr anchor="t" rtlCol="false" tIns="0" lIns="0" bIns="0" rIns="0">
              <a:spAutoFit/>
            </a:bodyPr>
            <a:lstStyle/>
            <a:p>
              <a:pPr algn="l" marL="410208" indent="-205104" lvl="1">
                <a:lnSpc>
                  <a:spcPts val="2659"/>
                </a:lnSpc>
                <a:buFont typeface="Arial"/>
                <a:buChar char="•"/>
              </a:pPr>
              <a:r>
                <a:rPr lang="en-US" sz="1899">
                  <a:solidFill>
                    <a:srgbClr val="000000"/>
                  </a:solidFill>
                  <a:latin typeface="Glacial Indifference"/>
                  <a:ea typeface="Glacial Indifference"/>
                  <a:cs typeface="Glacial Indifference"/>
                  <a:sym typeface="Glacial Indifference"/>
                </a:rPr>
                <a:t>Texas recorded the highest CVR (11.94%) f</a:t>
              </a:r>
              <a:r>
                <a:rPr lang="en-US" sz="1899">
                  <a:solidFill>
                    <a:srgbClr val="000000"/>
                  </a:solidFill>
                  <a:latin typeface="Glacial Indifference"/>
                  <a:ea typeface="Glacial Indifference"/>
                  <a:cs typeface="Glacial Indifference"/>
                  <a:sym typeface="Glacial Indifference"/>
                </a:rPr>
                <a:t>or Beauty campaigns, making it a key market where Beauty ads are resonating most effectively with the audience and leading to strong engagement and conversion efficiency.</a:t>
              </a:r>
            </a:p>
          </p:txBody>
        </p:sp>
        <p:sp>
          <p:nvSpPr>
            <p:cNvPr name="TextBox 8" id="8"/>
            <p:cNvSpPr txBox="true"/>
            <p:nvPr/>
          </p:nvSpPr>
          <p:spPr>
            <a:xfrm rot="0">
              <a:off x="10885954" y="-38100"/>
              <a:ext cx="10754846" cy="1751763"/>
            </a:xfrm>
            <a:prstGeom prst="rect">
              <a:avLst/>
            </a:prstGeom>
          </p:spPr>
          <p:txBody>
            <a:bodyPr anchor="t" rtlCol="false" tIns="0" lIns="0" bIns="0" rIns="0">
              <a:spAutoFit/>
            </a:bodyPr>
            <a:lstStyle/>
            <a:p>
              <a:pPr algn="l" marL="410150" indent="-205075" lvl="1">
                <a:lnSpc>
                  <a:spcPts val="2659"/>
                </a:lnSpc>
                <a:buFont typeface="Arial"/>
                <a:buChar char="•"/>
              </a:pPr>
              <a:r>
                <a:rPr lang="en-US" sz="1899">
                  <a:solidFill>
                    <a:srgbClr val="000000"/>
                  </a:solidFill>
                  <a:latin typeface="Glacial Indifference"/>
                  <a:ea typeface="Glacial Indifference"/>
                  <a:cs typeface="Glacial Indifference"/>
                  <a:sym typeface="Glacial Indifference"/>
                </a:rPr>
                <a:t>North Dakota and Montana lead in total conversions for Beauty campaigns, with 62 and 60 conversions respectively, suggesting high user interaction volume in these regions potentially due to relevant targeting or campaign saturation.</a:t>
              </a:r>
            </a:p>
          </p:txBody>
        </p:sp>
      </p:gr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sp>
        <p:nvSpPr>
          <p:cNvPr name="Freeform 3" id="3"/>
          <p:cNvSpPr/>
          <p:nvPr/>
        </p:nvSpPr>
        <p:spPr>
          <a:xfrm flipH="false" flipV="false" rot="0">
            <a:off x="0" y="1749974"/>
            <a:ext cx="12797812" cy="7338707"/>
          </a:xfrm>
          <a:custGeom>
            <a:avLst/>
            <a:gdLst/>
            <a:ahLst/>
            <a:cxnLst/>
            <a:rect r="r" b="b" t="t" l="l"/>
            <a:pathLst>
              <a:path h="7338707" w="12797812">
                <a:moveTo>
                  <a:pt x="0" y="0"/>
                </a:moveTo>
                <a:lnTo>
                  <a:pt x="12797812" y="0"/>
                </a:lnTo>
                <a:lnTo>
                  <a:pt x="12797812" y="7338707"/>
                </a:lnTo>
                <a:lnTo>
                  <a:pt x="0" y="7338707"/>
                </a:lnTo>
                <a:lnTo>
                  <a:pt x="0" y="0"/>
                </a:lnTo>
                <a:close/>
              </a:path>
            </a:pathLst>
          </a:custGeom>
          <a:blipFill>
            <a:blip r:embed="rId4"/>
            <a:stretch>
              <a:fillRect l="-1218" t="0" r="-1218" b="0"/>
            </a:stretch>
          </a:blipFill>
        </p:spPr>
      </p:sp>
      <p:sp>
        <p:nvSpPr>
          <p:cNvPr name="Freeform 4" id="4"/>
          <p:cNvSpPr/>
          <p:nvPr/>
        </p:nvSpPr>
        <p:spPr>
          <a:xfrm flipH="false" flipV="false" rot="0">
            <a:off x="0" y="7673624"/>
            <a:ext cx="3873397" cy="2613376"/>
          </a:xfrm>
          <a:custGeom>
            <a:avLst/>
            <a:gdLst/>
            <a:ahLst/>
            <a:cxnLst/>
            <a:rect r="r" b="b" t="t" l="l"/>
            <a:pathLst>
              <a:path h="2613376" w="3873397">
                <a:moveTo>
                  <a:pt x="0" y="0"/>
                </a:moveTo>
                <a:lnTo>
                  <a:pt x="3873397" y="0"/>
                </a:lnTo>
                <a:lnTo>
                  <a:pt x="3873397" y="2613376"/>
                </a:lnTo>
                <a:lnTo>
                  <a:pt x="0" y="2613376"/>
                </a:lnTo>
                <a:lnTo>
                  <a:pt x="0" y="0"/>
                </a:lnTo>
                <a:close/>
              </a:path>
            </a:pathLst>
          </a:custGeom>
          <a:blipFill>
            <a:blip r:embed="rId5"/>
            <a:stretch>
              <a:fillRect l="0" t="0" r="0" b="0"/>
            </a:stretch>
          </a:blipFill>
        </p:spPr>
      </p:sp>
      <p:sp>
        <p:nvSpPr>
          <p:cNvPr name="Freeform 5" id="5"/>
          <p:cNvSpPr/>
          <p:nvPr/>
        </p:nvSpPr>
        <p:spPr>
          <a:xfrm flipH="false" flipV="false" rot="0">
            <a:off x="9937545" y="7324437"/>
            <a:ext cx="2822167" cy="708763"/>
          </a:xfrm>
          <a:custGeom>
            <a:avLst/>
            <a:gdLst/>
            <a:ahLst/>
            <a:cxnLst/>
            <a:rect r="r" b="b" t="t" l="l"/>
            <a:pathLst>
              <a:path h="708763" w="2822167">
                <a:moveTo>
                  <a:pt x="0" y="0"/>
                </a:moveTo>
                <a:lnTo>
                  <a:pt x="2822167" y="0"/>
                </a:lnTo>
                <a:lnTo>
                  <a:pt x="2822167" y="708763"/>
                </a:lnTo>
                <a:lnTo>
                  <a:pt x="0" y="708763"/>
                </a:lnTo>
                <a:lnTo>
                  <a:pt x="0" y="0"/>
                </a:lnTo>
                <a:close/>
              </a:path>
            </a:pathLst>
          </a:custGeom>
          <a:blipFill>
            <a:blip r:embed="rId6"/>
            <a:stretch>
              <a:fillRect l="0" t="0" r="0" b="0"/>
            </a:stretch>
          </a:blipFill>
        </p:spPr>
      </p:sp>
      <p:sp>
        <p:nvSpPr>
          <p:cNvPr name="TextBox 6" id="6"/>
          <p:cNvSpPr txBox="true"/>
          <p:nvPr/>
        </p:nvSpPr>
        <p:spPr>
          <a:xfrm rot="0">
            <a:off x="613675" y="187745"/>
            <a:ext cx="17442402" cy="1568450"/>
          </a:xfrm>
          <a:prstGeom prst="rect">
            <a:avLst/>
          </a:prstGeom>
        </p:spPr>
        <p:txBody>
          <a:bodyPr anchor="t" rtlCol="false" tIns="0" lIns="0" bIns="0" rIns="0">
            <a:spAutoFit/>
          </a:bodyPr>
          <a:lstStyle/>
          <a:p>
            <a:pPr algn="ctr">
              <a:lnSpc>
                <a:spcPts val="6250"/>
              </a:lnSpc>
            </a:pPr>
            <a:r>
              <a:rPr lang="en-US" b="true" sz="5000">
                <a:solidFill>
                  <a:srgbClr val="000000"/>
                </a:solidFill>
                <a:latin typeface="Cormorant Garamond Bold"/>
                <a:ea typeface="Cormorant Garamond Bold"/>
                <a:cs typeface="Cormorant Garamond Bold"/>
                <a:sym typeface="Cormorant Garamond Bold"/>
              </a:rPr>
              <a:t>Average Cost Per Acquisition for Beauty Ads Reveals Regional Disparities</a:t>
            </a:r>
          </a:p>
        </p:txBody>
      </p:sp>
      <p:sp>
        <p:nvSpPr>
          <p:cNvPr name="TextBox 7" id="7"/>
          <p:cNvSpPr txBox="true"/>
          <p:nvPr/>
        </p:nvSpPr>
        <p:spPr>
          <a:xfrm rot="0">
            <a:off x="12958192" y="2891689"/>
            <a:ext cx="5097885" cy="5141511"/>
          </a:xfrm>
          <a:prstGeom prst="rect">
            <a:avLst/>
          </a:prstGeom>
        </p:spPr>
        <p:txBody>
          <a:bodyPr anchor="t" rtlCol="false" tIns="0" lIns="0" bIns="0" rIns="0">
            <a:spAutoFit/>
          </a:bodyPr>
          <a:lstStyle/>
          <a:p>
            <a:pPr algn="l" marL="421721" indent="-210860" lvl="1">
              <a:lnSpc>
                <a:spcPts val="2734"/>
              </a:lnSpc>
              <a:spcBef>
                <a:spcPct val="0"/>
              </a:spcBef>
              <a:buFont typeface="Arial"/>
              <a:buChar char="•"/>
            </a:pPr>
            <a:r>
              <a:rPr lang="en-US" b="true" sz="1953">
                <a:solidFill>
                  <a:srgbClr val="000000"/>
                </a:solidFill>
                <a:latin typeface="Glacial Indifference Bold"/>
                <a:ea typeface="Glacial Indifference Bold"/>
                <a:cs typeface="Glacial Indifference Bold"/>
                <a:sym typeface="Glacial Indifference Bold"/>
              </a:rPr>
              <a:t>Big Cost Gaps Across States: </a:t>
            </a:r>
            <a:r>
              <a:rPr lang="en-US" sz="1953">
                <a:solidFill>
                  <a:srgbClr val="000000"/>
                </a:solidFill>
                <a:latin typeface="Glacial Indifference"/>
                <a:ea typeface="Glacial Indifference"/>
                <a:cs typeface="Glacial Indifference"/>
                <a:sym typeface="Glacial Indifference"/>
              </a:rPr>
              <a:t>Ad costs range fr</a:t>
            </a:r>
            <a:r>
              <a:rPr lang="en-US" sz="1953">
                <a:solidFill>
                  <a:srgbClr val="000000"/>
                </a:solidFill>
                <a:latin typeface="Glacial Indifference"/>
                <a:ea typeface="Glacial Indifference"/>
                <a:cs typeface="Glacial Indifference"/>
                <a:sym typeface="Glacial Indifference"/>
              </a:rPr>
              <a:t>om $136 (Florida) to $2,234 (Michigan).</a:t>
            </a:r>
          </a:p>
          <a:p>
            <a:pPr algn="l" marL="421721" indent="-210860" lvl="1">
              <a:lnSpc>
                <a:spcPts val="2734"/>
              </a:lnSpc>
              <a:spcBef>
                <a:spcPct val="0"/>
              </a:spcBef>
              <a:buFont typeface="Arial"/>
              <a:buChar char="•"/>
            </a:pPr>
            <a:r>
              <a:rPr lang="en-US" b="true" sz="1953">
                <a:solidFill>
                  <a:srgbClr val="000000"/>
                </a:solidFill>
                <a:latin typeface="Glacial Indifference Bold"/>
                <a:ea typeface="Glacial Indifference Bold"/>
                <a:cs typeface="Glacial Indifference Bold"/>
                <a:sym typeface="Glacial Indifference Bold"/>
              </a:rPr>
              <a:t>Higher Costs: </a:t>
            </a:r>
            <a:r>
              <a:rPr lang="en-US" sz="1953">
                <a:solidFill>
                  <a:srgbClr val="000000"/>
                </a:solidFill>
                <a:latin typeface="Glacial Indifference"/>
                <a:ea typeface="Glacial Indifference"/>
                <a:cs typeface="Glacial Indifference"/>
                <a:sym typeface="Glacial Indifference"/>
              </a:rPr>
              <a:t>States l</a:t>
            </a:r>
            <a:r>
              <a:rPr lang="en-US" sz="1953">
                <a:solidFill>
                  <a:srgbClr val="000000"/>
                </a:solidFill>
                <a:latin typeface="Glacial Indifference"/>
                <a:ea typeface="Glacial Indifference"/>
                <a:cs typeface="Glacial Indifference"/>
                <a:sym typeface="Glacial Indifference"/>
              </a:rPr>
              <a:t>ike Michigan, California, New Hampshire, Georgia, and Maine are the most expensive.</a:t>
            </a:r>
          </a:p>
          <a:p>
            <a:pPr algn="l" marL="421721" indent="-210860" lvl="1">
              <a:lnSpc>
                <a:spcPts val="2734"/>
              </a:lnSpc>
              <a:spcBef>
                <a:spcPct val="0"/>
              </a:spcBef>
              <a:buFont typeface="Arial"/>
              <a:buChar char="•"/>
            </a:pPr>
            <a:r>
              <a:rPr lang="en-US" b="true" sz="1953">
                <a:solidFill>
                  <a:srgbClr val="000000"/>
                </a:solidFill>
                <a:latin typeface="Glacial Indifference Bold"/>
                <a:ea typeface="Glacial Indifference Bold"/>
                <a:cs typeface="Glacial Indifference Bold"/>
                <a:sym typeface="Glacial Indifference Bold"/>
              </a:rPr>
              <a:t>Lower Costs: </a:t>
            </a:r>
            <a:r>
              <a:rPr lang="en-US" sz="1953">
                <a:solidFill>
                  <a:srgbClr val="000000"/>
                </a:solidFill>
                <a:latin typeface="Glacial Indifference"/>
                <a:ea typeface="Glacial Indifference"/>
                <a:cs typeface="Glacial Indifference"/>
                <a:sym typeface="Glacial Indifference"/>
              </a:rPr>
              <a:t>Florida, North Dakota, Colorado, Maryland, and Washington offer more budget-friendly results.</a:t>
            </a:r>
          </a:p>
          <a:p>
            <a:pPr algn="l" marL="421721" indent="-210860" lvl="1">
              <a:lnSpc>
                <a:spcPts val="2734"/>
              </a:lnSpc>
              <a:spcBef>
                <a:spcPct val="0"/>
              </a:spcBef>
              <a:buFont typeface="Arial"/>
              <a:buChar char="•"/>
            </a:pPr>
            <a:r>
              <a:rPr lang="en-US" b="true" sz="1953">
                <a:solidFill>
                  <a:srgbClr val="000000"/>
                </a:solidFill>
                <a:latin typeface="Glacial Indifference Bold"/>
                <a:ea typeface="Glacial Indifference Bold"/>
                <a:cs typeface="Glacial Indifference Bold"/>
                <a:sym typeface="Glacial Indifference Bold"/>
              </a:rPr>
              <a:t>Michigan Stands Out: </a:t>
            </a:r>
            <a:r>
              <a:rPr lang="en-US" sz="1953">
                <a:solidFill>
                  <a:srgbClr val="000000"/>
                </a:solidFill>
                <a:latin typeface="Glacial Indifference"/>
                <a:ea typeface="Glacial Indifference"/>
                <a:cs typeface="Glacial Indifference"/>
                <a:sym typeface="Glacial Indifference"/>
              </a:rPr>
              <a:t>Most Midwest states are mid-range, but Michigan’s high cost needs a closer look.</a:t>
            </a:r>
          </a:p>
          <a:p>
            <a:pPr algn="l">
              <a:lnSpc>
                <a:spcPts val="2734"/>
              </a:lnSpc>
              <a:spcBef>
                <a:spcPct val="0"/>
              </a:spcBef>
            </a:pPr>
          </a:p>
          <a:p>
            <a:pPr algn="l">
              <a:lnSpc>
                <a:spcPts val="2734"/>
              </a:lnSpc>
              <a:spcBef>
                <a:spcPct val="0"/>
              </a:spcBef>
            </a:pPr>
          </a:p>
          <a:p>
            <a:pPr algn="ctr">
              <a:lnSpc>
                <a:spcPts val="2734"/>
              </a:lnSpc>
              <a:spcBef>
                <a:spcPct val="0"/>
              </a:spcBef>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sp>
        <p:nvSpPr>
          <p:cNvPr name="Freeform 3" id="3"/>
          <p:cNvSpPr/>
          <p:nvPr/>
        </p:nvSpPr>
        <p:spPr>
          <a:xfrm flipH="false" flipV="false" rot="0">
            <a:off x="1989171" y="2948874"/>
            <a:ext cx="14309658" cy="4912526"/>
          </a:xfrm>
          <a:custGeom>
            <a:avLst/>
            <a:gdLst/>
            <a:ahLst/>
            <a:cxnLst/>
            <a:rect r="r" b="b" t="t" l="l"/>
            <a:pathLst>
              <a:path h="4912526" w="14309658">
                <a:moveTo>
                  <a:pt x="0" y="0"/>
                </a:moveTo>
                <a:lnTo>
                  <a:pt x="14309658" y="0"/>
                </a:lnTo>
                <a:lnTo>
                  <a:pt x="14309658" y="4912526"/>
                </a:lnTo>
                <a:lnTo>
                  <a:pt x="0" y="4912526"/>
                </a:lnTo>
                <a:lnTo>
                  <a:pt x="0" y="0"/>
                </a:lnTo>
                <a:close/>
              </a:path>
            </a:pathLst>
          </a:custGeom>
          <a:blipFill>
            <a:blip r:embed="rId4"/>
            <a:stretch>
              <a:fillRect l="0" t="0" r="0" b="0"/>
            </a:stretch>
          </a:blipFill>
        </p:spPr>
      </p:sp>
      <p:sp>
        <p:nvSpPr>
          <p:cNvPr name="Freeform 4" id="4"/>
          <p:cNvSpPr/>
          <p:nvPr/>
        </p:nvSpPr>
        <p:spPr>
          <a:xfrm flipH="false" flipV="false" rot="0">
            <a:off x="13679334" y="5864159"/>
            <a:ext cx="2571824" cy="898589"/>
          </a:xfrm>
          <a:custGeom>
            <a:avLst/>
            <a:gdLst/>
            <a:ahLst/>
            <a:cxnLst/>
            <a:rect r="r" b="b" t="t" l="l"/>
            <a:pathLst>
              <a:path h="898589" w="2571824">
                <a:moveTo>
                  <a:pt x="0" y="0"/>
                </a:moveTo>
                <a:lnTo>
                  <a:pt x="2571825" y="0"/>
                </a:lnTo>
                <a:lnTo>
                  <a:pt x="2571825" y="898589"/>
                </a:lnTo>
                <a:lnTo>
                  <a:pt x="0" y="898589"/>
                </a:lnTo>
                <a:lnTo>
                  <a:pt x="0" y="0"/>
                </a:lnTo>
                <a:close/>
              </a:path>
            </a:pathLst>
          </a:custGeom>
          <a:blipFill>
            <a:blip r:embed="rId5"/>
            <a:stretch>
              <a:fillRect l="0" t="0" r="0" b="0"/>
            </a:stretch>
          </a:blipFill>
        </p:spPr>
      </p:sp>
      <p:sp>
        <p:nvSpPr>
          <p:cNvPr name="TextBox 5" id="5"/>
          <p:cNvSpPr txBox="true"/>
          <p:nvPr/>
        </p:nvSpPr>
        <p:spPr>
          <a:xfrm rot="0">
            <a:off x="360447" y="613655"/>
            <a:ext cx="17567107" cy="1739900"/>
          </a:xfrm>
          <a:prstGeom prst="rect">
            <a:avLst/>
          </a:prstGeom>
        </p:spPr>
        <p:txBody>
          <a:bodyPr anchor="t" rtlCol="false" tIns="0" lIns="0" bIns="0" rIns="0">
            <a:spAutoFit/>
          </a:bodyPr>
          <a:lstStyle/>
          <a:p>
            <a:pPr algn="ctr">
              <a:lnSpc>
                <a:spcPts val="7000"/>
              </a:lnSpc>
              <a:spcBef>
                <a:spcPct val="0"/>
              </a:spcBef>
            </a:pPr>
            <a:r>
              <a:rPr lang="en-US" b="true" sz="5000">
                <a:solidFill>
                  <a:srgbClr val="000000"/>
                </a:solidFill>
                <a:latin typeface="Cormorant Garamond Bold"/>
                <a:ea typeface="Cormorant Garamond Bold"/>
                <a:cs typeface="Cormorant Garamond Bold"/>
                <a:sym typeface="Cormorant Garamond Bold"/>
              </a:rPr>
              <a:t>Higher Click Through Rates in New Hampshire and Michigan Suggest Strong Creative Performance</a:t>
            </a:r>
          </a:p>
        </p:txBody>
      </p:sp>
      <p:sp>
        <p:nvSpPr>
          <p:cNvPr name="TextBox 6" id="6"/>
          <p:cNvSpPr txBox="true"/>
          <p:nvPr/>
        </p:nvSpPr>
        <p:spPr>
          <a:xfrm rot="0">
            <a:off x="1989171" y="8253927"/>
            <a:ext cx="13520941" cy="123698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Glacial Indifference"/>
                <a:ea typeface="Glacial Indifference"/>
                <a:cs typeface="Glacial Indifference"/>
                <a:sym typeface="Glacial Indifference"/>
              </a:rPr>
              <a:t>Highest engagement in New Hampshire and Michigan. </a:t>
            </a:r>
          </a:p>
          <a:p>
            <a:pPr algn="just" marL="539749" indent="-269875"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Northern states respond better t</a:t>
            </a:r>
            <a:r>
              <a:rPr lang="en-US" sz="2499">
                <a:solidFill>
                  <a:srgbClr val="000000"/>
                </a:solidFill>
                <a:latin typeface="Glacial Indifference"/>
                <a:ea typeface="Glacial Indifference"/>
                <a:cs typeface="Glacial Indifference"/>
                <a:sym typeface="Glacial Indifference"/>
              </a:rPr>
              <a:t>o current creatives.</a:t>
            </a:r>
          </a:p>
          <a:p>
            <a:pPr algn="just">
              <a:lnSpc>
                <a:spcPts val="2939"/>
              </a:lnSpc>
              <a:spcBef>
                <a:spcPct val="0"/>
              </a:spcBef>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grpSp>
        <p:nvGrpSpPr>
          <p:cNvPr name="Group 3" id="3"/>
          <p:cNvGrpSpPr/>
          <p:nvPr/>
        </p:nvGrpSpPr>
        <p:grpSpPr>
          <a:xfrm rot="0">
            <a:off x="-564083" y="4030664"/>
            <a:ext cx="19507942" cy="5652557"/>
            <a:chOff x="0" y="0"/>
            <a:chExt cx="5137894" cy="1488739"/>
          </a:xfrm>
        </p:grpSpPr>
        <p:sp>
          <p:nvSpPr>
            <p:cNvPr name="Freeform 4" id="4"/>
            <p:cNvSpPr/>
            <p:nvPr/>
          </p:nvSpPr>
          <p:spPr>
            <a:xfrm flipH="false" flipV="false" rot="0">
              <a:off x="0" y="0"/>
              <a:ext cx="5137894" cy="1488739"/>
            </a:xfrm>
            <a:custGeom>
              <a:avLst/>
              <a:gdLst/>
              <a:ahLst/>
              <a:cxnLst/>
              <a:rect r="r" b="b" t="t" l="l"/>
              <a:pathLst>
                <a:path h="1488739" w="5137894">
                  <a:moveTo>
                    <a:pt x="7937" y="0"/>
                  </a:moveTo>
                  <a:lnTo>
                    <a:pt x="5129957" y="0"/>
                  </a:lnTo>
                  <a:cubicBezTo>
                    <a:pt x="5134340" y="0"/>
                    <a:pt x="5137894" y="3554"/>
                    <a:pt x="5137894" y="7937"/>
                  </a:cubicBezTo>
                  <a:lnTo>
                    <a:pt x="5137894" y="1480802"/>
                  </a:lnTo>
                  <a:cubicBezTo>
                    <a:pt x="5137894" y="1485186"/>
                    <a:pt x="5134340" y="1488739"/>
                    <a:pt x="5129957" y="1488739"/>
                  </a:cubicBezTo>
                  <a:lnTo>
                    <a:pt x="7937" y="1488739"/>
                  </a:lnTo>
                  <a:cubicBezTo>
                    <a:pt x="3554" y="1488739"/>
                    <a:pt x="0" y="1485186"/>
                    <a:pt x="0" y="1480802"/>
                  </a:cubicBezTo>
                  <a:lnTo>
                    <a:pt x="0" y="7937"/>
                  </a:lnTo>
                  <a:cubicBezTo>
                    <a:pt x="0" y="3554"/>
                    <a:pt x="3554" y="0"/>
                    <a:pt x="7937" y="0"/>
                  </a:cubicBezTo>
                  <a:close/>
                </a:path>
              </a:pathLst>
            </a:custGeom>
            <a:solidFill>
              <a:srgbClr val="FFFFFF"/>
            </a:solidFill>
            <a:ln w="9525" cap="sq">
              <a:solidFill>
                <a:srgbClr val="0F4966"/>
              </a:solidFill>
              <a:prstDash val="solid"/>
              <a:miter/>
            </a:ln>
          </p:spPr>
        </p:sp>
        <p:sp>
          <p:nvSpPr>
            <p:cNvPr name="TextBox 5" id="5"/>
            <p:cNvSpPr txBox="true"/>
            <p:nvPr/>
          </p:nvSpPr>
          <p:spPr>
            <a:xfrm>
              <a:off x="0" y="-38100"/>
              <a:ext cx="5137894" cy="152683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564083" y="5939078"/>
            <a:ext cx="3877552" cy="5470621"/>
            <a:chOff x="0" y="0"/>
            <a:chExt cx="4250951" cy="5997430"/>
          </a:xfrm>
        </p:grpSpPr>
        <p:sp>
          <p:nvSpPr>
            <p:cNvPr name="Freeform 7" id="7"/>
            <p:cNvSpPr/>
            <p:nvPr/>
          </p:nvSpPr>
          <p:spPr>
            <a:xfrm flipH="false" flipV="false" rot="0">
              <a:off x="0" y="0"/>
              <a:ext cx="4250952" cy="5997430"/>
            </a:xfrm>
            <a:custGeom>
              <a:avLst/>
              <a:gdLst/>
              <a:ahLst/>
              <a:cxnLst/>
              <a:rect r="r" b="b" t="t" l="l"/>
              <a:pathLst>
                <a:path h="5997430" w="4250952">
                  <a:moveTo>
                    <a:pt x="4250951" y="5997430"/>
                  </a:moveTo>
                  <a:lnTo>
                    <a:pt x="0" y="5997430"/>
                  </a:lnTo>
                  <a:lnTo>
                    <a:pt x="0" y="0"/>
                  </a:lnTo>
                  <a:lnTo>
                    <a:pt x="1911222" y="0"/>
                  </a:lnTo>
                  <a:cubicBezTo>
                    <a:pt x="3204330" y="0"/>
                    <a:pt x="4250952" y="720369"/>
                    <a:pt x="4250952" y="1607478"/>
                  </a:cubicBezTo>
                  <a:lnTo>
                    <a:pt x="4250952" y="5997430"/>
                  </a:lnTo>
                  <a:close/>
                </a:path>
              </a:pathLst>
            </a:custGeom>
            <a:blipFill>
              <a:blip r:embed="rId4"/>
              <a:stretch>
                <a:fillRect l="-90798" t="0" r="-20960" b="0"/>
              </a:stretch>
            </a:blipFill>
            <a:ln w="38100" cap="sq">
              <a:solidFill>
                <a:srgbClr val="0F4966"/>
              </a:solidFill>
              <a:prstDash val="solid"/>
              <a:miter/>
            </a:ln>
          </p:spPr>
        </p:sp>
      </p:grpSp>
      <p:grpSp>
        <p:nvGrpSpPr>
          <p:cNvPr name="Group 8" id="8"/>
          <p:cNvGrpSpPr/>
          <p:nvPr/>
        </p:nvGrpSpPr>
        <p:grpSpPr>
          <a:xfrm rot="-10800000">
            <a:off x="15446417" y="-1122699"/>
            <a:ext cx="3877552" cy="5470621"/>
            <a:chOff x="0" y="0"/>
            <a:chExt cx="4250951" cy="5997430"/>
          </a:xfrm>
        </p:grpSpPr>
        <p:sp>
          <p:nvSpPr>
            <p:cNvPr name="Freeform 9" id="9"/>
            <p:cNvSpPr/>
            <p:nvPr/>
          </p:nvSpPr>
          <p:spPr>
            <a:xfrm flipH="false" flipV="false" rot="10738776">
              <a:off x="-40237" y="-37376"/>
              <a:ext cx="4344253" cy="6072181"/>
            </a:xfrm>
            <a:custGeom>
              <a:avLst/>
              <a:gdLst/>
              <a:ahLst/>
              <a:cxnLst/>
              <a:rect r="r" b="b" t="t" l="l"/>
              <a:pathLst>
                <a:path h="6072181" w="4344253">
                  <a:moveTo>
                    <a:pt x="93977" y="0"/>
                  </a:moveTo>
                  <a:lnTo>
                    <a:pt x="4344254" y="75703"/>
                  </a:lnTo>
                  <a:lnTo>
                    <a:pt x="4237449" y="6072182"/>
                  </a:lnTo>
                  <a:lnTo>
                    <a:pt x="2326531" y="6038146"/>
                  </a:lnTo>
                  <a:cubicBezTo>
                    <a:pt x="1033628" y="6015118"/>
                    <a:pt x="0" y="5276225"/>
                    <a:pt x="15798" y="4389256"/>
                  </a:cubicBezTo>
                  <a:lnTo>
                    <a:pt x="93976" y="0"/>
                  </a:lnTo>
                  <a:close/>
                </a:path>
              </a:pathLst>
            </a:custGeom>
            <a:blipFill>
              <a:blip r:embed="rId5"/>
              <a:stretch>
                <a:fillRect l="-20604" t="0" r="-89551" b="0"/>
              </a:stretch>
            </a:blipFill>
            <a:ln w="38100" cap="sq">
              <a:solidFill>
                <a:srgbClr val="0F4966"/>
              </a:solidFill>
              <a:prstDash val="solid"/>
              <a:miter/>
            </a:ln>
          </p:spPr>
        </p:sp>
      </p:grpSp>
      <p:sp>
        <p:nvSpPr>
          <p:cNvPr name="Freeform 10" id="10"/>
          <p:cNvSpPr/>
          <p:nvPr/>
        </p:nvSpPr>
        <p:spPr>
          <a:xfrm flipH="false" flipV="false" rot="0">
            <a:off x="17385193" y="4347922"/>
            <a:ext cx="2654087" cy="1327043"/>
          </a:xfrm>
          <a:custGeom>
            <a:avLst/>
            <a:gdLst/>
            <a:ahLst/>
            <a:cxnLst/>
            <a:rect r="r" b="b" t="t" l="l"/>
            <a:pathLst>
              <a:path h="1327043" w="2654087">
                <a:moveTo>
                  <a:pt x="0" y="0"/>
                </a:moveTo>
                <a:lnTo>
                  <a:pt x="2654087" y="0"/>
                </a:lnTo>
                <a:lnTo>
                  <a:pt x="2654087" y="1327044"/>
                </a:lnTo>
                <a:lnTo>
                  <a:pt x="0" y="13270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2649947" y="9337910"/>
            <a:ext cx="2654087" cy="1327043"/>
          </a:xfrm>
          <a:custGeom>
            <a:avLst/>
            <a:gdLst/>
            <a:ahLst/>
            <a:cxnLst/>
            <a:rect r="r" b="b" t="t" l="l"/>
            <a:pathLst>
              <a:path h="1327043" w="2654087">
                <a:moveTo>
                  <a:pt x="0" y="0"/>
                </a:moveTo>
                <a:lnTo>
                  <a:pt x="2654086" y="0"/>
                </a:lnTo>
                <a:lnTo>
                  <a:pt x="2654086" y="1327043"/>
                </a:lnTo>
                <a:lnTo>
                  <a:pt x="0" y="1327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64266" y="-673184"/>
            <a:ext cx="4571592" cy="2285796"/>
          </a:xfrm>
          <a:custGeom>
            <a:avLst/>
            <a:gdLst/>
            <a:ahLst/>
            <a:cxnLst/>
            <a:rect r="r" b="b" t="t" l="l"/>
            <a:pathLst>
              <a:path h="2285796" w="4571592">
                <a:moveTo>
                  <a:pt x="0" y="0"/>
                </a:moveTo>
                <a:lnTo>
                  <a:pt x="4571592" y="0"/>
                </a:lnTo>
                <a:lnTo>
                  <a:pt x="4571592" y="2285796"/>
                </a:lnTo>
                <a:lnTo>
                  <a:pt x="0" y="22857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4208054" y="1638648"/>
            <a:ext cx="9871891" cy="1374381"/>
          </a:xfrm>
          <a:prstGeom prst="rect">
            <a:avLst/>
          </a:prstGeom>
        </p:spPr>
        <p:txBody>
          <a:bodyPr anchor="t" rtlCol="false" tIns="0" lIns="0" bIns="0" rIns="0">
            <a:spAutoFit/>
          </a:bodyPr>
          <a:lstStyle/>
          <a:p>
            <a:pPr algn="ctr" marL="0" indent="0" lvl="0">
              <a:lnSpc>
                <a:spcPts val="11396"/>
              </a:lnSpc>
              <a:spcBef>
                <a:spcPct val="0"/>
              </a:spcBef>
            </a:pPr>
            <a:r>
              <a:rPr lang="en-US" b="true" sz="8140">
                <a:solidFill>
                  <a:srgbClr val="092F42"/>
                </a:solidFill>
                <a:latin typeface="Cormorant Garamond Bold"/>
                <a:ea typeface="Cormorant Garamond Bold"/>
                <a:cs typeface="Cormorant Garamond Bold"/>
                <a:sym typeface="Cormorant Garamond Bold"/>
              </a:rPr>
              <a:t>Key Takewaways</a:t>
            </a:r>
          </a:p>
        </p:txBody>
      </p:sp>
      <p:sp>
        <p:nvSpPr>
          <p:cNvPr name="TextBox 14" id="14"/>
          <p:cNvSpPr txBox="true"/>
          <p:nvPr/>
        </p:nvSpPr>
        <p:spPr>
          <a:xfrm rot="0">
            <a:off x="3567214" y="4486910"/>
            <a:ext cx="383272" cy="323215"/>
          </a:xfrm>
          <a:prstGeom prst="rect">
            <a:avLst/>
          </a:prstGeom>
        </p:spPr>
        <p:txBody>
          <a:bodyPr anchor="t" rtlCol="false" tIns="0" lIns="0" bIns="0" rIns="0">
            <a:spAutoFit/>
          </a:bodyPr>
          <a:lstStyle/>
          <a:p>
            <a:pPr algn="r">
              <a:lnSpc>
                <a:spcPts val="2659"/>
              </a:lnSpc>
            </a:pPr>
            <a:r>
              <a:rPr lang="en-US" sz="1899">
                <a:solidFill>
                  <a:srgbClr val="FFFFFF"/>
                </a:solidFill>
                <a:latin typeface="Glacial Indifference"/>
                <a:ea typeface="Glacial Indifference"/>
                <a:cs typeface="Glacial Indifference"/>
                <a:sym typeface="Glacial Indifference"/>
              </a:rPr>
              <a:t>1</a:t>
            </a:r>
          </a:p>
        </p:txBody>
      </p:sp>
      <p:sp>
        <p:nvSpPr>
          <p:cNvPr name="TextBox 15" id="15"/>
          <p:cNvSpPr txBox="true"/>
          <p:nvPr/>
        </p:nvSpPr>
        <p:spPr>
          <a:xfrm rot="0">
            <a:off x="10736572" y="4486910"/>
            <a:ext cx="383272" cy="323215"/>
          </a:xfrm>
          <a:prstGeom prst="rect">
            <a:avLst/>
          </a:prstGeom>
        </p:spPr>
        <p:txBody>
          <a:bodyPr anchor="t" rtlCol="false" tIns="0" lIns="0" bIns="0" rIns="0">
            <a:spAutoFit/>
          </a:bodyPr>
          <a:lstStyle/>
          <a:p>
            <a:pPr algn="r">
              <a:lnSpc>
                <a:spcPts val="2659"/>
              </a:lnSpc>
            </a:pPr>
            <a:r>
              <a:rPr lang="en-US" sz="1899">
                <a:solidFill>
                  <a:srgbClr val="FFFFFF"/>
                </a:solidFill>
                <a:latin typeface="Glacial Indifference"/>
                <a:ea typeface="Glacial Indifference"/>
                <a:cs typeface="Glacial Indifference"/>
                <a:sym typeface="Glacial Indifference"/>
              </a:rPr>
              <a:t>2</a:t>
            </a:r>
          </a:p>
        </p:txBody>
      </p:sp>
      <p:sp>
        <p:nvSpPr>
          <p:cNvPr name="TextBox 16" id="16"/>
          <p:cNvSpPr txBox="true"/>
          <p:nvPr/>
        </p:nvSpPr>
        <p:spPr>
          <a:xfrm rot="0">
            <a:off x="4394522" y="4467860"/>
            <a:ext cx="5894375" cy="1768475"/>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92F42"/>
                </a:solidFill>
                <a:latin typeface="Glacial Indifference"/>
                <a:ea typeface="Glacial Indifference"/>
                <a:cs typeface="Glacial Indifference"/>
                <a:sym typeface="Glacial Indifference"/>
              </a:rPr>
              <a:t>Design and refocus campaigns primarily for mobile as its the most used device. Investigate low performing states such as Michigan, Maine, and Georgia in order to reduce investment in low profit markets.</a:t>
            </a:r>
          </a:p>
        </p:txBody>
      </p:sp>
      <p:sp>
        <p:nvSpPr>
          <p:cNvPr name="TextBox 17" id="17"/>
          <p:cNvSpPr txBox="true"/>
          <p:nvPr/>
        </p:nvSpPr>
        <p:spPr>
          <a:xfrm rot="0">
            <a:off x="11567519" y="4467860"/>
            <a:ext cx="5691781" cy="711134"/>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92F42"/>
                </a:solidFill>
                <a:latin typeface="Glacial Indifference"/>
                <a:ea typeface="Glacial Indifference"/>
                <a:cs typeface="Glacial Indifference"/>
                <a:sym typeface="Glacial Indifference"/>
              </a:rPr>
              <a:t>Scale high-ROI markets and optimize before expanding.</a:t>
            </a:r>
          </a:p>
        </p:txBody>
      </p:sp>
      <p:sp>
        <p:nvSpPr>
          <p:cNvPr name="TextBox 18" id="18"/>
          <p:cNvSpPr txBox="true"/>
          <p:nvPr/>
        </p:nvSpPr>
        <p:spPr>
          <a:xfrm rot="0">
            <a:off x="3593718" y="6570285"/>
            <a:ext cx="383272" cy="323215"/>
          </a:xfrm>
          <a:prstGeom prst="rect">
            <a:avLst/>
          </a:prstGeom>
        </p:spPr>
        <p:txBody>
          <a:bodyPr anchor="t" rtlCol="false" tIns="0" lIns="0" bIns="0" rIns="0">
            <a:spAutoFit/>
          </a:bodyPr>
          <a:lstStyle/>
          <a:p>
            <a:pPr algn="r">
              <a:lnSpc>
                <a:spcPts val="2659"/>
              </a:lnSpc>
            </a:pPr>
            <a:r>
              <a:rPr lang="en-US" sz="1899">
                <a:solidFill>
                  <a:srgbClr val="FFFFFF"/>
                </a:solidFill>
                <a:latin typeface="Glacial Indifference"/>
                <a:ea typeface="Glacial Indifference"/>
                <a:cs typeface="Glacial Indifference"/>
                <a:sym typeface="Glacial Indifference"/>
              </a:rPr>
              <a:t>3</a:t>
            </a:r>
          </a:p>
        </p:txBody>
      </p:sp>
      <p:sp>
        <p:nvSpPr>
          <p:cNvPr name="TextBox 19" id="19"/>
          <p:cNvSpPr txBox="true"/>
          <p:nvPr/>
        </p:nvSpPr>
        <p:spPr>
          <a:xfrm rot="0">
            <a:off x="10736572" y="6570285"/>
            <a:ext cx="383272" cy="323215"/>
          </a:xfrm>
          <a:prstGeom prst="rect">
            <a:avLst/>
          </a:prstGeom>
        </p:spPr>
        <p:txBody>
          <a:bodyPr anchor="t" rtlCol="false" tIns="0" lIns="0" bIns="0" rIns="0">
            <a:spAutoFit/>
          </a:bodyPr>
          <a:lstStyle/>
          <a:p>
            <a:pPr algn="r">
              <a:lnSpc>
                <a:spcPts val="2659"/>
              </a:lnSpc>
            </a:pPr>
            <a:r>
              <a:rPr lang="en-US" sz="1899">
                <a:solidFill>
                  <a:srgbClr val="FFFFFF"/>
                </a:solidFill>
                <a:latin typeface="Glacial Indifference"/>
                <a:ea typeface="Glacial Indifference"/>
                <a:cs typeface="Glacial Indifference"/>
                <a:sym typeface="Glacial Indifference"/>
              </a:rPr>
              <a:t>4</a:t>
            </a:r>
          </a:p>
        </p:txBody>
      </p:sp>
      <p:sp>
        <p:nvSpPr>
          <p:cNvPr name="TextBox 20" id="20"/>
          <p:cNvSpPr txBox="true"/>
          <p:nvPr/>
        </p:nvSpPr>
        <p:spPr>
          <a:xfrm rot="0">
            <a:off x="11396069" y="6437039"/>
            <a:ext cx="6073144" cy="1063625"/>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92F42"/>
                </a:solidFill>
                <a:latin typeface="Glacial Indifference"/>
                <a:ea typeface="Glacial Indifference"/>
                <a:cs typeface="Glacial Indifference"/>
                <a:sym typeface="Glacial Indifference"/>
              </a:rPr>
              <a:t>Improve targeting, messaging, and platform use to focus on high-cost areas like Michigan and California, and be customized to each state.</a:t>
            </a:r>
          </a:p>
        </p:txBody>
      </p:sp>
      <p:sp>
        <p:nvSpPr>
          <p:cNvPr name="TextBox 21" id="21"/>
          <p:cNvSpPr txBox="true"/>
          <p:nvPr/>
        </p:nvSpPr>
        <p:spPr>
          <a:xfrm rot="0">
            <a:off x="4394522" y="6437039"/>
            <a:ext cx="6207132" cy="176831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1F3D"/>
                </a:solidFill>
                <a:latin typeface="Glacial Indifference"/>
                <a:ea typeface="Glacial Indifference"/>
                <a:cs typeface="Glacial Indifference"/>
                <a:sym typeface="Glacial Indifference"/>
              </a:rPr>
              <a:t>Prioritize high-engagement Beauty markets, States like Texas and South Dakota show strong conversion efficiency, suggesting these regions are primed for scaling Beauty campaigns.</a:t>
            </a:r>
          </a:p>
          <a:p>
            <a:pPr algn="l">
              <a:lnSpc>
                <a:spcPts val="2800"/>
              </a:lnSpc>
            </a:pPr>
          </a:p>
        </p:txBody>
      </p:sp>
      <p:sp>
        <p:nvSpPr>
          <p:cNvPr name="TextBox 22" id="2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1583167" y="754927"/>
            <a:ext cx="8300991" cy="7923674"/>
          </a:xfrm>
          <a:custGeom>
            <a:avLst/>
            <a:gdLst/>
            <a:ahLst/>
            <a:cxnLst/>
            <a:rect r="r" b="b" t="t" l="l"/>
            <a:pathLst>
              <a:path h="7923674" w="8300991">
                <a:moveTo>
                  <a:pt x="0" y="0"/>
                </a:moveTo>
                <a:lnTo>
                  <a:pt x="8300991" y="0"/>
                </a:lnTo>
                <a:lnTo>
                  <a:pt x="8300991" y="7923674"/>
                </a:lnTo>
                <a:lnTo>
                  <a:pt x="0" y="7923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854878" y="2506189"/>
            <a:ext cx="3414801" cy="4326961"/>
            <a:chOff x="0" y="0"/>
            <a:chExt cx="4488180" cy="5687060"/>
          </a:xfrm>
        </p:grpSpPr>
        <p:sp>
          <p:nvSpPr>
            <p:cNvPr name="Freeform 5" id="5"/>
            <p:cNvSpPr/>
            <p:nvPr/>
          </p:nvSpPr>
          <p:spPr>
            <a:xfrm flipH="false" flipV="false" rot="0">
              <a:off x="0" y="0"/>
              <a:ext cx="4488180" cy="5687060"/>
            </a:xfrm>
            <a:custGeom>
              <a:avLst/>
              <a:gdLst/>
              <a:ahLst/>
              <a:cxnLst/>
              <a:rect r="r" b="b" t="t" l="l"/>
              <a:pathLst>
                <a:path h="5687060" w="4488180">
                  <a:moveTo>
                    <a:pt x="1386840" y="5687060"/>
                  </a:moveTo>
                  <a:lnTo>
                    <a:pt x="1386840" y="5532120"/>
                  </a:lnTo>
                  <a:lnTo>
                    <a:pt x="2123440" y="5532120"/>
                  </a:lnTo>
                  <a:lnTo>
                    <a:pt x="2123440" y="4232910"/>
                  </a:lnTo>
                  <a:lnTo>
                    <a:pt x="0" y="4232910"/>
                  </a:lnTo>
                  <a:lnTo>
                    <a:pt x="0" y="4077970"/>
                  </a:lnTo>
                  <a:lnTo>
                    <a:pt x="2208530" y="0"/>
                  </a:lnTo>
                  <a:lnTo>
                    <a:pt x="3563620" y="0"/>
                  </a:lnTo>
                  <a:lnTo>
                    <a:pt x="3563620" y="4037330"/>
                  </a:lnTo>
                  <a:lnTo>
                    <a:pt x="4339590" y="4037330"/>
                  </a:lnTo>
                  <a:lnTo>
                    <a:pt x="4339590" y="3329940"/>
                  </a:lnTo>
                  <a:lnTo>
                    <a:pt x="4488180" y="3329940"/>
                  </a:lnTo>
                  <a:lnTo>
                    <a:pt x="4488180" y="4832350"/>
                  </a:lnTo>
                  <a:lnTo>
                    <a:pt x="4339590" y="4832350"/>
                  </a:lnTo>
                  <a:lnTo>
                    <a:pt x="4339590" y="4231640"/>
                  </a:lnTo>
                  <a:lnTo>
                    <a:pt x="3563620" y="4231640"/>
                  </a:lnTo>
                  <a:lnTo>
                    <a:pt x="3563620" y="5532120"/>
                  </a:lnTo>
                  <a:lnTo>
                    <a:pt x="4104640" y="5532120"/>
                  </a:lnTo>
                  <a:lnTo>
                    <a:pt x="4104640" y="5687060"/>
                  </a:lnTo>
                  <a:lnTo>
                    <a:pt x="1386840" y="5687060"/>
                  </a:lnTo>
                  <a:close/>
                  <a:moveTo>
                    <a:pt x="250190" y="4037330"/>
                  </a:moveTo>
                  <a:lnTo>
                    <a:pt x="2122170" y="4037330"/>
                  </a:lnTo>
                  <a:lnTo>
                    <a:pt x="2122170" y="617220"/>
                  </a:lnTo>
                  <a:lnTo>
                    <a:pt x="250190" y="4037330"/>
                  </a:lnTo>
                  <a:close/>
                </a:path>
              </a:pathLst>
            </a:custGeom>
            <a:solidFill>
              <a:srgbClr val="FFC966"/>
            </a:solidFill>
            <a:ln w="12700">
              <a:solidFill>
                <a:srgbClr val="000000"/>
              </a:solidFill>
            </a:ln>
          </p:spPr>
        </p:sp>
      </p:grpSp>
      <p:sp>
        <p:nvSpPr>
          <p:cNvPr name="TextBox 6" id="6"/>
          <p:cNvSpPr txBox="true"/>
          <p:nvPr/>
        </p:nvSpPr>
        <p:spPr>
          <a:xfrm rot="0">
            <a:off x="10712647" y="2486078"/>
            <a:ext cx="6546653" cy="4347072"/>
          </a:xfrm>
          <a:prstGeom prst="rect">
            <a:avLst/>
          </a:prstGeom>
        </p:spPr>
        <p:txBody>
          <a:bodyPr anchor="t" rtlCol="false" tIns="0" lIns="0" bIns="0" rIns="0">
            <a:spAutoFit/>
          </a:bodyPr>
          <a:lstStyle/>
          <a:p>
            <a:pPr algn="ctr" marL="0" indent="0" lvl="0">
              <a:lnSpc>
                <a:spcPts val="8672"/>
              </a:lnSpc>
              <a:spcBef>
                <a:spcPct val="0"/>
              </a:spcBef>
            </a:pPr>
            <a:r>
              <a:rPr lang="en-US" b="true" sz="6194" i="true">
                <a:solidFill>
                  <a:srgbClr val="092F42"/>
                </a:solidFill>
                <a:latin typeface="Cormorant Garamond Bold Italics"/>
                <a:ea typeface="Cormorant Garamond Bold Italics"/>
                <a:cs typeface="Cormorant Garamond Bold Italics"/>
                <a:sym typeface="Cormorant Garamond Bold Italics"/>
              </a:rPr>
              <a:t>Right Size, Right Message: Optimizing Creative Strategy in Beauty Advertising</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3219"/>
              </a:lnSpc>
              <a:spcBef>
                <a:spcPct val="0"/>
              </a:spcBef>
            </a:pPr>
            <a:r>
              <a:rPr lang="en-US" b="true" sz="2299">
                <a:solidFill>
                  <a:srgbClr val="000000"/>
                </a:solidFill>
                <a:latin typeface="Canva Sans Bold"/>
                <a:ea typeface="Canva Sans Bold"/>
                <a:cs typeface="Canva Sans Bold"/>
                <a:sym typeface="Canva Sans Bold"/>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2465804" y="1160074"/>
            <a:ext cx="13356392" cy="8543572"/>
          </a:xfrm>
          <a:custGeom>
            <a:avLst/>
            <a:gdLst/>
            <a:ahLst/>
            <a:cxnLst/>
            <a:rect r="r" b="b" t="t" l="l"/>
            <a:pathLst>
              <a:path h="8543572" w="13356392">
                <a:moveTo>
                  <a:pt x="0" y="0"/>
                </a:moveTo>
                <a:lnTo>
                  <a:pt x="13356392" y="0"/>
                </a:lnTo>
                <a:lnTo>
                  <a:pt x="13356392" y="8543572"/>
                </a:lnTo>
                <a:lnTo>
                  <a:pt x="0" y="8543572"/>
                </a:lnTo>
                <a:lnTo>
                  <a:pt x="0" y="0"/>
                </a:lnTo>
                <a:close/>
              </a:path>
            </a:pathLst>
          </a:custGeom>
          <a:blipFill>
            <a:blip r:embed="rId3"/>
            <a:stretch>
              <a:fillRect l="0" t="-5133" r="0" b="0"/>
            </a:stretch>
          </a:blipFill>
        </p:spPr>
      </p:sp>
      <p:sp>
        <p:nvSpPr>
          <p:cNvPr name="TextBox 4" id="4"/>
          <p:cNvSpPr txBox="true"/>
          <p:nvPr/>
        </p:nvSpPr>
        <p:spPr>
          <a:xfrm rot="0">
            <a:off x="1289029" y="174625"/>
            <a:ext cx="15970271" cy="854075"/>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Cormorant Garamond Bold"/>
                <a:ea typeface="Cormorant Garamond Bold"/>
                <a:cs typeface="Cormorant Garamond Bold"/>
                <a:sym typeface="Cormorant Garamond Bold"/>
              </a:rPr>
              <a:t>AVERAGE CLICK THROUGH RATE BY CREATIVE SIZE  </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1807224" y="1703272"/>
            <a:ext cx="14673553" cy="7555028"/>
          </a:xfrm>
          <a:custGeom>
            <a:avLst/>
            <a:gdLst/>
            <a:ahLst/>
            <a:cxnLst/>
            <a:rect r="r" b="b" t="t" l="l"/>
            <a:pathLst>
              <a:path h="7555028" w="14673553">
                <a:moveTo>
                  <a:pt x="0" y="0"/>
                </a:moveTo>
                <a:lnTo>
                  <a:pt x="14673552" y="0"/>
                </a:lnTo>
                <a:lnTo>
                  <a:pt x="14673552" y="7555028"/>
                </a:lnTo>
                <a:lnTo>
                  <a:pt x="0" y="7555028"/>
                </a:lnTo>
                <a:lnTo>
                  <a:pt x="0" y="0"/>
                </a:lnTo>
                <a:close/>
              </a:path>
            </a:pathLst>
          </a:custGeom>
          <a:blipFill>
            <a:blip r:embed="rId3"/>
            <a:stretch>
              <a:fillRect l="0" t="-6226" r="0" b="-1809"/>
            </a:stretch>
          </a:blipFill>
        </p:spPr>
      </p:sp>
      <p:sp>
        <p:nvSpPr>
          <p:cNvPr name="TextBox 4" id="4"/>
          <p:cNvSpPr txBox="true"/>
          <p:nvPr/>
        </p:nvSpPr>
        <p:spPr>
          <a:xfrm rot="0">
            <a:off x="1807224" y="554038"/>
            <a:ext cx="14673553" cy="854075"/>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Cormorant Garamond Bold"/>
                <a:ea typeface="Cormorant Garamond Bold"/>
                <a:cs typeface="Cormorant Garamond Bold"/>
                <a:sym typeface="Cormorant Garamond Bold"/>
              </a:rPr>
              <a:t>AVERAGE CONVERSION RATE BY CREATIVE SIZE  </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grpSp>
        <p:nvGrpSpPr>
          <p:cNvPr name="Group 3" id="3"/>
          <p:cNvGrpSpPr/>
          <p:nvPr/>
        </p:nvGrpSpPr>
        <p:grpSpPr>
          <a:xfrm rot="0">
            <a:off x="0" y="1028700"/>
            <a:ext cx="5833103" cy="8229600"/>
            <a:chOff x="0" y="0"/>
            <a:chExt cx="4250951" cy="5997430"/>
          </a:xfrm>
        </p:grpSpPr>
        <p:sp>
          <p:nvSpPr>
            <p:cNvPr name="Freeform 4" id="4"/>
            <p:cNvSpPr/>
            <p:nvPr/>
          </p:nvSpPr>
          <p:spPr>
            <a:xfrm flipH="false" flipV="false" rot="0">
              <a:off x="0" y="0"/>
              <a:ext cx="4250952" cy="5997430"/>
            </a:xfrm>
            <a:custGeom>
              <a:avLst/>
              <a:gdLst/>
              <a:ahLst/>
              <a:cxnLst/>
              <a:rect r="r" b="b" t="t" l="l"/>
              <a:pathLst>
                <a:path h="5997430" w="4250952">
                  <a:moveTo>
                    <a:pt x="4250951" y="5997430"/>
                  </a:moveTo>
                  <a:lnTo>
                    <a:pt x="0" y="5997430"/>
                  </a:lnTo>
                  <a:lnTo>
                    <a:pt x="0" y="0"/>
                  </a:lnTo>
                  <a:lnTo>
                    <a:pt x="1911222" y="0"/>
                  </a:lnTo>
                  <a:cubicBezTo>
                    <a:pt x="3204330" y="0"/>
                    <a:pt x="4250952" y="720369"/>
                    <a:pt x="4250952" y="1607478"/>
                  </a:cubicBezTo>
                  <a:lnTo>
                    <a:pt x="4250952" y="5997430"/>
                  </a:lnTo>
                  <a:close/>
                </a:path>
              </a:pathLst>
            </a:custGeom>
            <a:blipFill>
              <a:blip r:embed="rId4"/>
              <a:stretch>
                <a:fillRect l="-55681" t="0" r="-55681" b="0"/>
              </a:stretch>
            </a:blipFill>
            <a:ln w="38100" cap="sq">
              <a:solidFill>
                <a:srgbClr val="0F4966"/>
              </a:solidFill>
              <a:prstDash val="solid"/>
              <a:miter/>
            </a:ln>
          </p:spPr>
        </p:sp>
      </p:grpSp>
      <p:grpSp>
        <p:nvGrpSpPr>
          <p:cNvPr name="Group 5" id="5"/>
          <p:cNvGrpSpPr/>
          <p:nvPr/>
        </p:nvGrpSpPr>
        <p:grpSpPr>
          <a:xfrm rot="0">
            <a:off x="6313427" y="2425941"/>
            <a:ext cx="10945873" cy="6801106"/>
            <a:chOff x="0" y="0"/>
            <a:chExt cx="2882864" cy="1791238"/>
          </a:xfrm>
        </p:grpSpPr>
        <p:sp>
          <p:nvSpPr>
            <p:cNvPr name="Freeform 6" id="6"/>
            <p:cNvSpPr/>
            <p:nvPr/>
          </p:nvSpPr>
          <p:spPr>
            <a:xfrm flipH="false" flipV="false" rot="0">
              <a:off x="0" y="0"/>
              <a:ext cx="2882864" cy="1791238"/>
            </a:xfrm>
            <a:custGeom>
              <a:avLst/>
              <a:gdLst/>
              <a:ahLst/>
              <a:cxnLst/>
              <a:rect r="r" b="b" t="t" l="l"/>
              <a:pathLst>
                <a:path h="1791238" w="2882864">
                  <a:moveTo>
                    <a:pt x="14146" y="0"/>
                  </a:moveTo>
                  <a:lnTo>
                    <a:pt x="2868718" y="0"/>
                  </a:lnTo>
                  <a:cubicBezTo>
                    <a:pt x="2872469" y="0"/>
                    <a:pt x="2876067" y="1490"/>
                    <a:pt x="2878720" y="4143"/>
                  </a:cubicBezTo>
                  <a:cubicBezTo>
                    <a:pt x="2881373" y="6796"/>
                    <a:pt x="2882864" y="10394"/>
                    <a:pt x="2882864" y="14146"/>
                  </a:cubicBezTo>
                  <a:lnTo>
                    <a:pt x="2882864" y="1777092"/>
                  </a:lnTo>
                  <a:cubicBezTo>
                    <a:pt x="2882864" y="1780844"/>
                    <a:pt x="2881373" y="1784442"/>
                    <a:pt x="2878720" y="1787095"/>
                  </a:cubicBezTo>
                  <a:cubicBezTo>
                    <a:pt x="2876067" y="1789747"/>
                    <a:pt x="2872469" y="1791238"/>
                    <a:pt x="2868718" y="1791238"/>
                  </a:cubicBezTo>
                  <a:lnTo>
                    <a:pt x="14146" y="1791238"/>
                  </a:lnTo>
                  <a:cubicBezTo>
                    <a:pt x="10394" y="1791238"/>
                    <a:pt x="6796" y="1789747"/>
                    <a:pt x="4143" y="1787095"/>
                  </a:cubicBezTo>
                  <a:cubicBezTo>
                    <a:pt x="1490" y="1784442"/>
                    <a:pt x="0" y="1780844"/>
                    <a:pt x="0" y="1777092"/>
                  </a:cubicBezTo>
                  <a:lnTo>
                    <a:pt x="0" y="14146"/>
                  </a:lnTo>
                  <a:cubicBezTo>
                    <a:pt x="0" y="10394"/>
                    <a:pt x="1490" y="6796"/>
                    <a:pt x="4143" y="4143"/>
                  </a:cubicBezTo>
                  <a:cubicBezTo>
                    <a:pt x="6796" y="1490"/>
                    <a:pt x="10394" y="0"/>
                    <a:pt x="14146" y="0"/>
                  </a:cubicBezTo>
                  <a:close/>
                </a:path>
              </a:pathLst>
            </a:custGeom>
            <a:solidFill>
              <a:srgbClr val="0F4966"/>
            </a:solidFill>
          </p:spPr>
        </p:sp>
        <p:sp>
          <p:nvSpPr>
            <p:cNvPr name="TextBox 7" id="7"/>
            <p:cNvSpPr txBox="true"/>
            <p:nvPr/>
          </p:nvSpPr>
          <p:spPr>
            <a:xfrm>
              <a:off x="0" y="-38100"/>
              <a:ext cx="2882864" cy="182933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676902" y="-623293"/>
            <a:ext cx="5869369" cy="2934684"/>
          </a:xfrm>
          <a:custGeom>
            <a:avLst/>
            <a:gdLst/>
            <a:ahLst/>
            <a:cxnLst/>
            <a:rect r="r" b="b" t="t" l="l"/>
            <a:pathLst>
              <a:path h="2934684" w="5869369">
                <a:moveTo>
                  <a:pt x="0" y="0"/>
                </a:moveTo>
                <a:lnTo>
                  <a:pt x="5869368" y="0"/>
                </a:lnTo>
                <a:lnTo>
                  <a:pt x="5869368" y="2934684"/>
                </a:lnTo>
                <a:lnTo>
                  <a:pt x="0" y="29346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566654" y="0"/>
            <a:ext cx="2251241" cy="1125620"/>
          </a:xfrm>
          <a:custGeom>
            <a:avLst/>
            <a:gdLst/>
            <a:ahLst/>
            <a:cxnLst/>
            <a:rect r="r" b="b" t="t" l="l"/>
            <a:pathLst>
              <a:path h="1125620" w="2251241">
                <a:moveTo>
                  <a:pt x="0" y="0"/>
                </a:moveTo>
                <a:lnTo>
                  <a:pt x="2251240" y="0"/>
                </a:lnTo>
                <a:lnTo>
                  <a:pt x="2251240" y="1125620"/>
                </a:lnTo>
                <a:lnTo>
                  <a:pt x="0" y="1125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6313427" y="1266825"/>
            <a:ext cx="8236868" cy="920294"/>
          </a:xfrm>
          <a:prstGeom prst="rect">
            <a:avLst/>
          </a:prstGeom>
        </p:spPr>
        <p:txBody>
          <a:bodyPr anchor="t" rtlCol="false" tIns="0" lIns="0" bIns="0" rIns="0">
            <a:spAutoFit/>
          </a:bodyPr>
          <a:lstStyle/>
          <a:p>
            <a:pPr algn="l">
              <a:lnSpc>
                <a:spcPts val="6647"/>
              </a:lnSpc>
            </a:pPr>
            <a:r>
              <a:rPr lang="en-US" sz="7640" b="true">
                <a:solidFill>
                  <a:srgbClr val="045174"/>
                </a:solidFill>
                <a:latin typeface="Cormorant Garamond Bold"/>
                <a:ea typeface="Cormorant Garamond Bold"/>
                <a:cs typeface="Cormorant Garamond Bold"/>
                <a:sym typeface="Cormorant Garamond Bold"/>
              </a:rPr>
              <a:t>Executive Summary</a:t>
            </a:r>
          </a:p>
        </p:txBody>
      </p:sp>
      <p:sp>
        <p:nvSpPr>
          <p:cNvPr name="TextBox 11" id="11"/>
          <p:cNvSpPr txBox="true"/>
          <p:nvPr/>
        </p:nvSpPr>
        <p:spPr>
          <a:xfrm rot="0">
            <a:off x="6938992" y="2945063"/>
            <a:ext cx="9672594" cy="5333723"/>
          </a:xfrm>
          <a:prstGeom prst="rect">
            <a:avLst/>
          </a:prstGeom>
        </p:spPr>
        <p:txBody>
          <a:bodyPr anchor="t" rtlCol="false" tIns="0" lIns="0" bIns="0" rIns="0">
            <a:spAutoFit/>
          </a:bodyPr>
          <a:lstStyle/>
          <a:p>
            <a:pPr algn="just">
              <a:lnSpc>
                <a:spcPts val="3037"/>
              </a:lnSpc>
            </a:pPr>
            <a:r>
              <a:rPr lang="en-US" sz="2169">
                <a:solidFill>
                  <a:srgbClr val="FFFFFF"/>
                </a:solidFill>
                <a:latin typeface="Glacial Indifference"/>
                <a:ea typeface="Glacial Indifference"/>
                <a:cs typeface="Glacial Indifference"/>
                <a:sym typeface="Glacial Indifference"/>
              </a:rPr>
              <a:t>The global beauty industry is one of the most dynamic and competitive consumer markets, projected to exceed $580 billion by 2027. </a:t>
            </a:r>
          </a:p>
          <a:p>
            <a:pPr algn="just">
              <a:lnSpc>
                <a:spcPts val="3037"/>
              </a:lnSpc>
            </a:pPr>
          </a:p>
          <a:p>
            <a:pPr algn="just">
              <a:lnSpc>
                <a:spcPts val="3037"/>
              </a:lnSpc>
            </a:pPr>
            <a:r>
              <a:rPr lang="en-US" sz="2169">
                <a:solidFill>
                  <a:srgbClr val="FFFFFF"/>
                </a:solidFill>
                <a:latin typeface="Glacial Indifference"/>
                <a:ea typeface="Glacial Indifference"/>
                <a:cs typeface="Glacial Indifference"/>
                <a:sym typeface="Glacial Indifference"/>
              </a:rPr>
              <a:t>With rapid innovation, evolving consumer preferences, and an increasingly digital-first audience, advertisers face growing pressure to differentiate their campaigns and connect meaningfully with consumers. </a:t>
            </a:r>
          </a:p>
          <a:p>
            <a:pPr algn="just">
              <a:lnSpc>
                <a:spcPts val="3037"/>
              </a:lnSpc>
            </a:pPr>
          </a:p>
          <a:p>
            <a:pPr algn="just">
              <a:lnSpc>
                <a:spcPts val="3037"/>
              </a:lnSpc>
            </a:pPr>
            <a:r>
              <a:rPr lang="en-US" sz="2169">
                <a:solidFill>
                  <a:srgbClr val="FFFFFF"/>
                </a:solidFill>
                <a:latin typeface="Glacial Indifference"/>
                <a:ea typeface="Glacial Indifference"/>
                <a:cs typeface="Glacial Indifference"/>
                <a:sym typeface="Glacial Indifference"/>
              </a:rPr>
              <a:t>As your global advertising agency seeks to refine its approach to the beauty sector, it is critical to understand which market segments, geographies, and creative strategies drive the highest engagement and return on investment. </a:t>
            </a:r>
          </a:p>
          <a:p>
            <a:pPr algn="just">
              <a:lnSpc>
                <a:spcPts val="3037"/>
              </a:lnSpc>
            </a:pPr>
          </a:p>
          <a:p>
            <a:pPr algn="just">
              <a:lnSpc>
                <a:spcPts val="3037"/>
              </a:lnSpc>
            </a:pPr>
            <a:r>
              <a:rPr lang="en-US" sz="2169">
                <a:solidFill>
                  <a:srgbClr val="FFFFFF"/>
                </a:solidFill>
                <a:latin typeface="Glacial Indifference"/>
                <a:ea typeface="Glacial Indifference"/>
                <a:cs typeface="Glacial Indifference"/>
                <a:sym typeface="Glacial Indifference"/>
              </a:rPr>
              <a:t>This analysis leverages comprehensive data to uncover actionable insights that can help the agency sharpen its targeting strategy, boost ad performance, and maximize revenue across the beauty industry.</a:t>
            </a:r>
          </a:p>
        </p:txBody>
      </p:sp>
      <p:sp>
        <p:nvSpPr>
          <p:cNvPr name="TextBox 12" id="12"/>
          <p:cNvSpPr txBox="true"/>
          <p:nvPr/>
        </p:nvSpPr>
        <p:spPr>
          <a:xfrm rot="0">
            <a:off x="17259300" y="954272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887" y="1408112"/>
            <a:ext cx="15150849" cy="8096437"/>
          </a:xfrm>
          <a:custGeom>
            <a:avLst/>
            <a:gdLst/>
            <a:ahLst/>
            <a:cxnLst/>
            <a:rect r="r" b="b" t="t" l="l"/>
            <a:pathLst>
              <a:path h="8096437" w="15150849">
                <a:moveTo>
                  <a:pt x="0" y="0"/>
                </a:moveTo>
                <a:lnTo>
                  <a:pt x="15150848" y="0"/>
                </a:lnTo>
                <a:lnTo>
                  <a:pt x="15150848" y="8096437"/>
                </a:lnTo>
                <a:lnTo>
                  <a:pt x="0" y="8096437"/>
                </a:lnTo>
                <a:lnTo>
                  <a:pt x="0" y="0"/>
                </a:lnTo>
                <a:close/>
              </a:path>
            </a:pathLst>
          </a:custGeom>
          <a:blipFill>
            <a:blip r:embed="rId2"/>
            <a:stretch>
              <a:fillRect l="0" t="-5026" r="0" b="0"/>
            </a:stretch>
          </a:blipFill>
        </p:spPr>
      </p:sp>
      <p:sp>
        <p:nvSpPr>
          <p:cNvPr name="TextBox 3" id="3"/>
          <p:cNvSpPr txBox="true"/>
          <p:nvPr/>
        </p:nvSpPr>
        <p:spPr>
          <a:xfrm rot="0">
            <a:off x="2261800" y="379681"/>
            <a:ext cx="13745349" cy="854075"/>
          </a:xfrm>
          <a:prstGeom prst="rect">
            <a:avLst/>
          </a:prstGeom>
        </p:spPr>
        <p:txBody>
          <a:bodyPr anchor="t" rtlCol="false" tIns="0" lIns="0" bIns="0" rIns="0">
            <a:spAutoFit/>
          </a:bodyPr>
          <a:lstStyle/>
          <a:p>
            <a:pPr algn="r" marL="0" indent="0" lvl="0">
              <a:lnSpc>
                <a:spcPts val="7000"/>
              </a:lnSpc>
              <a:spcBef>
                <a:spcPct val="0"/>
              </a:spcBef>
            </a:pPr>
            <a:r>
              <a:rPr lang="en-US" b="true" sz="5000">
                <a:solidFill>
                  <a:srgbClr val="000000"/>
                </a:solidFill>
                <a:latin typeface="Cormorant Garamond Bold"/>
                <a:ea typeface="Cormorant Garamond Bold"/>
                <a:cs typeface="Cormorant Garamond Bold"/>
                <a:sym typeface="Cormorant Garamond Bold"/>
              </a:rPr>
              <a:t>AVERAGE COST PER CLICK BY CREATIVE SIZE </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17784" y="900901"/>
            <a:ext cx="12652433" cy="977900"/>
            <a:chOff x="0" y="0"/>
            <a:chExt cx="3332328" cy="257554"/>
          </a:xfrm>
        </p:grpSpPr>
        <p:sp>
          <p:nvSpPr>
            <p:cNvPr name="Freeform 3" id="3"/>
            <p:cNvSpPr/>
            <p:nvPr/>
          </p:nvSpPr>
          <p:spPr>
            <a:xfrm flipH="false" flipV="false" rot="0">
              <a:off x="0" y="0"/>
              <a:ext cx="3332328" cy="257554"/>
            </a:xfrm>
            <a:custGeom>
              <a:avLst/>
              <a:gdLst/>
              <a:ahLst/>
              <a:cxnLst/>
              <a:rect r="r" b="b" t="t" l="l"/>
              <a:pathLst>
                <a:path h="257554" w="3332328">
                  <a:moveTo>
                    <a:pt x="0" y="0"/>
                  </a:moveTo>
                  <a:lnTo>
                    <a:pt x="3332328" y="0"/>
                  </a:lnTo>
                  <a:lnTo>
                    <a:pt x="3332328" y="257554"/>
                  </a:lnTo>
                  <a:lnTo>
                    <a:pt x="0" y="257554"/>
                  </a:lnTo>
                  <a:close/>
                </a:path>
              </a:pathLst>
            </a:custGeom>
            <a:solidFill>
              <a:srgbClr val="FFFFFF"/>
            </a:solidFill>
          </p:spPr>
        </p:sp>
        <p:sp>
          <p:nvSpPr>
            <p:cNvPr name="TextBox 4" id="4"/>
            <p:cNvSpPr txBox="true"/>
            <p:nvPr/>
          </p:nvSpPr>
          <p:spPr>
            <a:xfrm>
              <a:off x="0" y="-95250"/>
              <a:ext cx="3332328" cy="352804"/>
            </a:xfrm>
            <a:prstGeom prst="rect">
              <a:avLst/>
            </a:prstGeom>
          </p:spPr>
          <p:txBody>
            <a:bodyPr anchor="ctr" rtlCol="false" tIns="50800" lIns="50800" bIns="50800" rIns="50800"/>
            <a:lstStyle/>
            <a:p>
              <a:pPr algn="ctr">
                <a:lnSpc>
                  <a:spcPts val="7000"/>
                </a:lnSpc>
              </a:pPr>
              <a:r>
                <a:rPr lang="en-US" b="true" sz="5000">
                  <a:solidFill>
                    <a:srgbClr val="000000"/>
                  </a:solidFill>
                  <a:latin typeface="Cormorant Garamond Bold"/>
                  <a:ea typeface="Cormorant Garamond Bold"/>
                  <a:cs typeface="Cormorant Garamond Bold"/>
                  <a:sym typeface="Cormorant Garamond Bold"/>
                </a:rPr>
                <a:t>CONVERSION RATE BY DEVICE TYPE </a:t>
              </a:r>
            </a:p>
          </p:txBody>
        </p:sp>
      </p:grpSp>
      <p:grpSp>
        <p:nvGrpSpPr>
          <p:cNvPr name="Group 5" id="5"/>
          <p:cNvGrpSpPr/>
          <p:nvPr/>
        </p:nvGrpSpPr>
        <p:grpSpPr>
          <a:xfrm rot="0">
            <a:off x="14751145" y="1537894"/>
            <a:ext cx="3086100" cy="8295340"/>
            <a:chOff x="0" y="0"/>
            <a:chExt cx="812800" cy="2184781"/>
          </a:xfrm>
        </p:grpSpPr>
        <p:sp>
          <p:nvSpPr>
            <p:cNvPr name="Freeform 6" id="6"/>
            <p:cNvSpPr/>
            <p:nvPr/>
          </p:nvSpPr>
          <p:spPr>
            <a:xfrm flipH="false" flipV="false" rot="0">
              <a:off x="0" y="0"/>
              <a:ext cx="812800" cy="2184781"/>
            </a:xfrm>
            <a:custGeom>
              <a:avLst/>
              <a:gdLst/>
              <a:ahLst/>
              <a:cxnLst/>
              <a:rect r="r" b="b" t="t" l="l"/>
              <a:pathLst>
                <a:path h="2184781" w="812800">
                  <a:moveTo>
                    <a:pt x="0" y="0"/>
                  </a:moveTo>
                  <a:lnTo>
                    <a:pt x="812800" y="0"/>
                  </a:lnTo>
                  <a:lnTo>
                    <a:pt x="812800" y="2184781"/>
                  </a:lnTo>
                  <a:lnTo>
                    <a:pt x="0" y="2184781"/>
                  </a:lnTo>
                  <a:close/>
                </a:path>
              </a:pathLst>
            </a:custGeom>
            <a:solidFill>
              <a:srgbClr val="FFFFFF"/>
            </a:solidFill>
          </p:spPr>
        </p:sp>
        <p:sp>
          <p:nvSpPr>
            <p:cNvPr name="TextBox 7" id="7"/>
            <p:cNvSpPr txBox="true"/>
            <p:nvPr/>
          </p:nvSpPr>
          <p:spPr>
            <a:xfrm>
              <a:off x="0" y="-38100"/>
              <a:ext cx="812800" cy="222288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817784" y="1878801"/>
            <a:ext cx="12551373" cy="7954433"/>
          </a:xfrm>
          <a:custGeom>
            <a:avLst/>
            <a:gdLst/>
            <a:ahLst/>
            <a:cxnLst/>
            <a:rect r="r" b="b" t="t" l="l"/>
            <a:pathLst>
              <a:path h="7954433" w="12551373">
                <a:moveTo>
                  <a:pt x="0" y="0"/>
                </a:moveTo>
                <a:lnTo>
                  <a:pt x="12551373" y="0"/>
                </a:lnTo>
                <a:lnTo>
                  <a:pt x="12551373" y="7954433"/>
                </a:lnTo>
                <a:lnTo>
                  <a:pt x="0" y="7954433"/>
                </a:lnTo>
                <a:lnTo>
                  <a:pt x="0" y="0"/>
                </a:lnTo>
                <a:close/>
              </a:path>
            </a:pathLst>
          </a:custGeom>
          <a:blipFill>
            <a:blip r:embed="rId2"/>
            <a:stretch>
              <a:fillRect l="0" t="0" r="0" b="0"/>
            </a:stretch>
          </a:blipFill>
        </p:spPr>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3493371" y="1979147"/>
            <a:ext cx="11301259" cy="6328705"/>
          </a:xfrm>
          <a:custGeom>
            <a:avLst/>
            <a:gdLst/>
            <a:ahLst/>
            <a:cxnLst/>
            <a:rect r="r" b="b" t="t" l="l"/>
            <a:pathLst>
              <a:path h="6328705" w="11301259">
                <a:moveTo>
                  <a:pt x="0" y="0"/>
                </a:moveTo>
                <a:lnTo>
                  <a:pt x="11301258" y="0"/>
                </a:lnTo>
                <a:lnTo>
                  <a:pt x="11301258" y="6328706"/>
                </a:lnTo>
                <a:lnTo>
                  <a:pt x="0" y="6328706"/>
                </a:lnTo>
                <a:lnTo>
                  <a:pt x="0" y="0"/>
                </a:lnTo>
                <a:close/>
              </a:path>
            </a:pathLst>
          </a:custGeom>
          <a:blipFill>
            <a:blip r:embed="rId3"/>
            <a:stretch>
              <a:fillRect l="0" t="0" r="0" b="0"/>
            </a:stretch>
          </a:blipFill>
        </p:spPr>
      </p:sp>
      <p:sp>
        <p:nvSpPr>
          <p:cNvPr name="TextBox 4" id="4"/>
          <p:cNvSpPr txBox="true"/>
          <p:nvPr/>
        </p:nvSpPr>
        <p:spPr>
          <a:xfrm rot="0">
            <a:off x="4359172" y="933450"/>
            <a:ext cx="10270749" cy="854075"/>
          </a:xfrm>
          <a:prstGeom prst="rect">
            <a:avLst/>
          </a:prstGeom>
        </p:spPr>
        <p:txBody>
          <a:bodyPr anchor="t" rtlCol="false" tIns="0" lIns="0" bIns="0" rIns="0">
            <a:spAutoFit/>
          </a:bodyPr>
          <a:lstStyle/>
          <a:p>
            <a:pPr algn="ctr">
              <a:lnSpc>
                <a:spcPts val="7000"/>
              </a:lnSpc>
            </a:pPr>
            <a:r>
              <a:rPr lang="en-US" sz="5000" b="true">
                <a:solidFill>
                  <a:srgbClr val="000000"/>
                </a:solidFill>
                <a:latin typeface="Cormorant Garamond Bold"/>
                <a:ea typeface="Cormorant Garamond Bold"/>
                <a:cs typeface="Cormorant Garamond Bold"/>
                <a:sym typeface="Cormorant Garamond Bold"/>
              </a:rPr>
              <a:t>CONVERSION RATE BY SIZE 320X50 </a:t>
            </a:r>
          </a:p>
        </p:txBody>
      </p:sp>
      <p:sp>
        <p:nvSpPr>
          <p:cNvPr name="TextBox 5" id="5"/>
          <p:cNvSpPr txBox="true"/>
          <p:nvPr/>
        </p:nvSpPr>
        <p:spPr>
          <a:xfrm rot="0">
            <a:off x="14812918" y="6442335"/>
            <a:ext cx="3371368" cy="1976755"/>
          </a:xfrm>
          <a:prstGeom prst="rect">
            <a:avLst/>
          </a:prstGeom>
        </p:spPr>
        <p:txBody>
          <a:bodyPr anchor="t" rtlCol="false" tIns="0" lIns="0" bIns="0" rIns="0">
            <a:spAutoFit/>
          </a:bodyPr>
          <a:lstStyle/>
          <a:p>
            <a:pPr algn="ctr" marL="604519" indent="-302260" lvl="1">
              <a:lnSpc>
                <a:spcPts val="3919"/>
              </a:lnSpc>
              <a:buFont typeface="Arial"/>
              <a:buChar char="•"/>
            </a:pPr>
            <a:r>
              <a:rPr lang="en-US" sz="2799">
                <a:solidFill>
                  <a:srgbClr val="000000"/>
                </a:solidFill>
                <a:latin typeface="Glacial Indifference"/>
                <a:ea typeface="Glacial Indifference"/>
                <a:cs typeface="Glacial Indifference"/>
                <a:sym typeface="Glacial Indifference"/>
              </a:rPr>
              <a:t>Performed best in North Dakota, Washington, and Massachusetts.  </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4817343" y="2223006"/>
            <a:ext cx="8653314" cy="5840987"/>
          </a:xfrm>
          <a:custGeom>
            <a:avLst/>
            <a:gdLst/>
            <a:ahLst/>
            <a:cxnLst/>
            <a:rect r="r" b="b" t="t" l="l"/>
            <a:pathLst>
              <a:path h="5840987" w="8653314">
                <a:moveTo>
                  <a:pt x="0" y="0"/>
                </a:moveTo>
                <a:lnTo>
                  <a:pt x="8653314" y="0"/>
                </a:lnTo>
                <a:lnTo>
                  <a:pt x="8653314" y="5840988"/>
                </a:lnTo>
                <a:lnTo>
                  <a:pt x="0" y="5840988"/>
                </a:lnTo>
                <a:lnTo>
                  <a:pt x="0" y="0"/>
                </a:lnTo>
                <a:close/>
              </a:path>
            </a:pathLst>
          </a:custGeom>
          <a:blipFill>
            <a:blip r:embed="rId3"/>
            <a:stretch>
              <a:fillRect l="0" t="0" r="0" b="0"/>
            </a:stretch>
          </a:blipFill>
        </p:spPr>
      </p:sp>
      <p:sp>
        <p:nvSpPr>
          <p:cNvPr name="TextBox 4" id="4"/>
          <p:cNvSpPr txBox="true"/>
          <p:nvPr/>
        </p:nvSpPr>
        <p:spPr>
          <a:xfrm rot="0">
            <a:off x="3585124" y="933450"/>
            <a:ext cx="11117753" cy="854075"/>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Cormorant Garamond Bold"/>
                <a:ea typeface="Cormorant Garamond Bold"/>
                <a:cs typeface="Cormorant Garamond Bold"/>
                <a:sym typeface="Cormorant Garamond Bold"/>
              </a:rPr>
              <a:t>CONVERSION BY STATE SIZE 300X250</a:t>
            </a:r>
          </a:p>
        </p:txBody>
      </p:sp>
      <p:sp>
        <p:nvSpPr>
          <p:cNvPr name="TextBox 5" id="5"/>
          <p:cNvSpPr txBox="true"/>
          <p:nvPr/>
        </p:nvSpPr>
        <p:spPr>
          <a:xfrm rot="0">
            <a:off x="13470657" y="7422149"/>
            <a:ext cx="4225073" cy="1207490"/>
          </a:xfrm>
          <a:prstGeom prst="rect">
            <a:avLst/>
          </a:prstGeom>
        </p:spPr>
        <p:txBody>
          <a:bodyPr anchor="t" rtlCol="false" tIns="0" lIns="0" bIns="0" rIns="0">
            <a:spAutoFit/>
          </a:bodyPr>
          <a:lstStyle/>
          <a:p>
            <a:pPr algn="ctr" marL="747237" indent="-373618" lvl="1">
              <a:lnSpc>
                <a:spcPts val="4845"/>
              </a:lnSpc>
              <a:buFont typeface="Arial"/>
              <a:buChar char="•"/>
            </a:pPr>
            <a:r>
              <a:rPr lang="en-US" sz="3461">
                <a:solidFill>
                  <a:srgbClr val="000000"/>
                </a:solidFill>
                <a:latin typeface="Glacial Indifference"/>
                <a:ea typeface="Glacial Indifference"/>
                <a:cs typeface="Glacial Indifference"/>
                <a:sym typeface="Glacial Indifference"/>
              </a:rPr>
              <a:t>Performed best in Colorado </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3493371" y="2523021"/>
            <a:ext cx="11301259" cy="5240959"/>
          </a:xfrm>
          <a:custGeom>
            <a:avLst/>
            <a:gdLst/>
            <a:ahLst/>
            <a:cxnLst/>
            <a:rect r="r" b="b" t="t" l="l"/>
            <a:pathLst>
              <a:path h="5240959" w="11301259">
                <a:moveTo>
                  <a:pt x="0" y="0"/>
                </a:moveTo>
                <a:lnTo>
                  <a:pt x="11301258" y="0"/>
                </a:lnTo>
                <a:lnTo>
                  <a:pt x="11301258" y="5240958"/>
                </a:lnTo>
                <a:lnTo>
                  <a:pt x="0" y="5240958"/>
                </a:lnTo>
                <a:lnTo>
                  <a:pt x="0" y="0"/>
                </a:lnTo>
                <a:close/>
              </a:path>
            </a:pathLst>
          </a:custGeom>
          <a:blipFill>
            <a:blip r:embed="rId3"/>
            <a:stretch>
              <a:fillRect l="0" t="0" r="0" b="0"/>
            </a:stretch>
          </a:blipFill>
        </p:spPr>
      </p:sp>
      <p:sp>
        <p:nvSpPr>
          <p:cNvPr name="TextBox 4" id="4"/>
          <p:cNvSpPr txBox="true"/>
          <p:nvPr/>
        </p:nvSpPr>
        <p:spPr>
          <a:xfrm rot="0">
            <a:off x="3277666" y="660083"/>
            <a:ext cx="12323192" cy="854075"/>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00000"/>
                </a:solidFill>
                <a:latin typeface="Cormorant Garamond Bold"/>
                <a:ea typeface="Cormorant Garamond Bold"/>
                <a:cs typeface="Cormorant Garamond Bold"/>
                <a:sym typeface="Cormorant Garamond Bold"/>
              </a:rPr>
              <a:t>CONVERSION RATE BY STATE SIZE 300X50</a:t>
            </a:r>
          </a:p>
        </p:txBody>
      </p:sp>
      <p:sp>
        <p:nvSpPr>
          <p:cNvPr name="TextBox 5" id="5"/>
          <p:cNvSpPr txBox="true"/>
          <p:nvPr/>
        </p:nvSpPr>
        <p:spPr>
          <a:xfrm rot="0">
            <a:off x="13294443" y="7706829"/>
            <a:ext cx="3636059" cy="1028700"/>
          </a:xfrm>
          <a:prstGeom prst="rect">
            <a:avLst/>
          </a:prstGeom>
        </p:spPr>
        <p:txBody>
          <a:bodyPr anchor="t" rtlCol="false" tIns="0" lIns="0" bIns="0" rIns="0">
            <a:spAutoFit/>
          </a:bodyPr>
          <a:lstStyle/>
          <a:p>
            <a:pPr algn="ctr" marL="647698" indent="-323849" lvl="1">
              <a:lnSpc>
                <a:spcPts val="4199"/>
              </a:lnSpc>
              <a:buFont typeface="Arial"/>
              <a:buChar char="•"/>
            </a:pPr>
            <a:r>
              <a:rPr lang="en-US" sz="2999">
                <a:solidFill>
                  <a:srgbClr val="000000"/>
                </a:solidFill>
                <a:latin typeface="Glacial Indifference"/>
                <a:ea typeface="Glacial Indifference"/>
                <a:cs typeface="Glacial Indifference"/>
                <a:sym typeface="Glacial Indifference"/>
              </a:rPr>
              <a:t>Performd best in Wyoming </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9744000">
            <a:off x="-1127215" y="-2524106"/>
            <a:ext cx="20542430" cy="15335213"/>
          </a:xfrm>
          <a:custGeom>
            <a:avLst/>
            <a:gdLst/>
            <a:ahLst/>
            <a:cxnLst/>
            <a:rect r="r" b="b" t="t" l="l"/>
            <a:pathLst>
              <a:path h="15335213" w="20542430">
                <a:moveTo>
                  <a:pt x="20542430" y="5529740"/>
                </a:moveTo>
                <a:lnTo>
                  <a:pt x="3110479" y="0"/>
                </a:lnTo>
                <a:lnTo>
                  <a:pt x="0" y="9805472"/>
                </a:lnTo>
                <a:lnTo>
                  <a:pt x="17431951" y="15335212"/>
                </a:lnTo>
                <a:lnTo>
                  <a:pt x="20542430" y="5529740"/>
                </a:lnTo>
                <a:close/>
              </a:path>
            </a:pathLst>
          </a:custGeom>
          <a:blipFill>
            <a:blip r:embed="rId2"/>
            <a:stretch>
              <a:fillRect l="-35233" t="-17074" r="-33883" b="-22776"/>
            </a:stretch>
          </a:blipFill>
        </p:spPr>
      </p:sp>
      <p:sp>
        <p:nvSpPr>
          <p:cNvPr name="Freeform 3" id="3"/>
          <p:cNvSpPr/>
          <p:nvPr/>
        </p:nvSpPr>
        <p:spPr>
          <a:xfrm flipH="false" flipV="false" rot="0">
            <a:off x="-887814" y="2579788"/>
            <a:ext cx="10031814" cy="5305336"/>
          </a:xfrm>
          <a:custGeom>
            <a:avLst/>
            <a:gdLst/>
            <a:ahLst/>
            <a:cxnLst/>
            <a:rect r="r" b="b" t="t" l="l"/>
            <a:pathLst>
              <a:path h="5305336" w="10031814">
                <a:moveTo>
                  <a:pt x="0" y="0"/>
                </a:moveTo>
                <a:lnTo>
                  <a:pt x="10031814" y="0"/>
                </a:lnTo>
                <a:lnTo>
                  <a:pt x="10031814" y="5305336"/>
                </a:lnTo>
                <a:lnTo>
                  <a:pt x="0" y="5305336"/>
                </a:lnTo>
                <a:lnTo>
                  <a:pt x="0" y="0"/>
                </a:lnTo>
                <a:close/>
              </a:path>
            </a:pathLst>
          </a:custGeom>
          <a:blipFill>
            <a:blip r:embed="rId3"/>
            <a:stretch>
              <a:fillRect l="0" t="0" r="0" b="-16920"/>
            </a:stretch>
          </a:blipFill>
        </p:spPr>
      </p:sp>
      <p:sp>
        <p:nvSpPr>
          <p:cNvPr name="Freeform 4" id="4"/>
          <p:cNvSpPr/>
          <p:nvPr/>
        </p:nvSpPr>
        <p:spPr>
          <a:xfrm flipH="false" flipV="false" rot="0">
            <a:off x="10137848" y="3195001"/>
            <a:ext cx="7779797" cy="2201872"/>
          </a:xfrm>
          <a:custGeom>
            <a:avLst/>
            <a:gdLst/>
            <a:ahLst/>
            <a:cxnLst/>
            <a:rect r="r" b="b" t="t" l="l"/>
            <a:pathLst>
              <a:path h="2201872" w="7779797">
                <a:moveTo>
                  <a:pt x="0" y="0"/>
                </a:moveTo>
                <a:lnTo>
                  <a:pt x="7779797" y="0"/>
                </a:lnTo>
                <a:lnTo>
                  <a:pt x="7779797" y="2201872"/>
                </a:lnTo>
                <a:lnTo>
                  <a:pt x="0" y="2201872"/>
                </a:lnTo>
                <a:lnTo>
                  <a:pt x="0" y="0"/>
                </a:lnTo>
                <a:close/>
              </a:path>
            </a:pathLst>
          </a:custGeom>
          <a:blipFill>
            <a:blip r:embed="rId4"/>
            <a:stretch>
              <a:fillRect l="-742" t="0" r="-1731" b="0"/>
            </a:stretch>
          </a:blipFill>
        </p:spPr>
      </p:sp>
      <p:sp>
        <p:nvSpPr>
          <p:cNvPr name="TextBox 5" id="5"/>
          <p:cNvSpPr txBox="true"/>
          <p:nvPr/>
        </p:nvSpPr>
        <p:spPr>
          <a:xfrm rot="0">
            <a:off x="2288115" y="-133350"/>
            <a:ext cx="13711770" cy="2392970"/>
          </a:xfrm>
          <a:prstGeom prst="rect">
            <a:avLst/>
          </a:prstGeom>
        </p:spPr>
        <p:txBody>
          <a:bodyPr anchor="t" rtlCol="false" tIns="0" lIns="0" bIns="0" rIns="0">
            <a:spAutoFit/>
          </a:bodyPr>
          <a:lstStyle/>
          <a:p>
            <a:pPr algn="ctr" marL="0" indent="0" lvl="0">
              <a:lnSpc>
                <a:spcPts val="9615"/>
              </a:lnSpc>
              <a:spcBef>
                <a:spcPct val="0"/>
              </a:spcBef>
            </a:pPr>
            <a:r>
              <a:rPr lang="en-US" b="true" sz="6868">
                <a:solidFill>
                  <a:srgbClr val="092F42"/>
                </a:solidFill>
                <a:latin typeface="Cormorant Garamond Bold"/>
                <a:ea typeface="Cormorant Garamond Bold"/>
                <a:cs typeface="Cormorant Garamond Bold"/>
                <a:sym typeface="Cormorant Garamond Bold"/>
              </a:rPr>
              <a:t>Device Engagement &amp; Creative Messaging Impact</a:t>
            </a:r>
          </a:p>
        </p:txBody>
      </p:sp>
      <p:sp>
        <p:nvSpPr>
          <p:cNvPr name="TextBox 6" id="6"/>
          <p:cNvSpPr txBox="true"/>
          <p:nvPr/>
        </p:nvSpPr>
        <p:spPr>
          <a:xfrm rot="0">
            <a:off x="1015901" y="7827974"/>
            <a:ext cx="8128933" cy="2077328"/>
          </a:xfrm>
          <a:prstGeom prst="rect">
            <a:avLst/>
          </a:prstGeom>
        </p:spPr>
        <p:txBody>
          <a:bodyPr anchor="t" rtlCol="false" tIns="0" lIns="0" bIns="0" rIns="0">
            <a:spAutoFit/>
          </a:bodyPr>
          <a:lstStyle/>
          <a:p>
            <a:pPr algn="just" marL="640237" indent="-320118" lvl="1">
              <a:lnSpc>
                <a:spcPts val="4151"/>
              </a:lnSpc>
              <a:buFont typeface="Arial"/>
              <a:buChar char="•"/>
            </a:pPr>
            <a:r>
              <a:rPr lang="en-US" b="true" sz="2965">
                <a:solidFill>
                  <a:srgbClr val="000000"/>
                </a:solidFill>
                <a:latin typeface="Glacial Indifference Bold"/>
                <a:ea typeface="Glacial Indifference Bold"/>
                <a:cs typeface="Glacial Indifference Bold"/>
                <a:sym typeface="Glacial Indifference Bold"/>
              </a:rPr>
              <a:t>Smartphones</a:t>
            </a:r>
            <a:r>
              <a:rPr lang="en-US" sz="2965">
                <a:solidFill>
                  <a:srgbClr val="000000"/>
                </a:solidFill>
                <a:latin typeface="Glacial Indifference"/>
                <a:ea typeface="Glacial Indifference"/>
                <a:cs typeface="Glacial Indifference"/>
                <a:sym typeface="Glacial Indifference"/>
              </a:rPr>
              <a:t> account for </a:t>
            </a:r>
            <a:r>
              <a:rPr lang="en-US" b="true" sz="2965">
                <a:solidFill>
                  <a:srgbClr val="000000"/>
                </a:solidFill>
                <a:latin typeface="Glacial Indifference Bold"/>
                <a:ea typeface="Glacial Indifference Bold"/>
                <a:cs typeface="Glacial Indifference Bold"/>
                <a:sym typeface="Glacial Indifference Bold"/>
              </a:rPr>
              <a:t>80.1% of CTR</a:t>
            </a:r>
          </a:p>
          <a:p>
            <a:pPr algn="just">
              <a:lnSpc>
                <a:spcPts val="4151"/>
              </a:lnSpc>
            </a:pPr>
            <a:r>
              <a:rPr lang="en-US" sz="2965">
                <a:solidFill>
                  <a:srgbClr val="000000"/>
                </a:solidFill>
                <a:latin typeface="Glacial Indifference"/>
                <a:ea typeface="Glacial Indifference"/>
                <a:cs typeface="Glacial Indifference"/>
                <a:sym typeface="Glacial Indifference"/>
              </a:rPr>
              <a:t> showing that smartphones are a </a:t>
            </a:r>
            <a:r>
              <a:rPr lang="en-US" sz="2965" b="true">
                <a:solidFill>
                  <a:srgbClr val="000000"/>
                </a:solidFill>
                <a:latin typeface="Glacial Indifference Bold"/>
                <a:ea typeface="Glacial Indifference Bold"/>
                <a:cs typeface="Glacial Indifference Bold"/>
                <a:sym typeface="Glacial Indifference Bold"/>
              </a:rPr>
              <a:t>primary source</a:t>
            </a:r>
            <a:r>
              <a:rPr lang="en-US" sz="2965">
                <a:solidFill>
                  <a:srgbClr val="000000"/>
                </a:solidFill>
                <a:latin typeface="Glacial Indifference"/>
                <a:ea typeface="Glacial Indifference"/>
                <a:cs typeface="Glacial Indifference"/>
                <a:sym typeface="Glacial Indifference"/>
              </a:rPr>
              <a:t> </a:t>
            </a:r>
          </a:p>
          <a:p>
            <a:pPr algn="just">
              <a:lnSpc>
                <a:spcPts val="4151"/>
              </a:lnSpc>
            </a:pPr>
            <a:r>
              <a:rPr lang="en-US" sz="2965">
                <a:solidFill>
                  <a:srgbClr val="000000"/>
                </a:solidFill>
                <a:latin typeface="Glacial Indifference"/>
                <a:ea typeface="Glacial Indifference"/>
                <a:cs typeface="Glacial Indifference"/>
                <a:sym typeface="Glacial Indifference"/>
              </a:rPr>
              <a:t>for user engagement in comparison to both </a:t>
            </a:r>
          </a:p>
          <a:p>
            <a:pPr algn="just">
              <a:lnSpc>
                <a:spcPts val="4151"/>
              </a:lnSpc>
              <a:spcBef>
                <a:spcPct val="0"/>
              </a:spcBef>
            </a:pPr>
            <a:r>
              <a:rPr lang="en-US" sz="2965">
                <a:solidFill>
                  <a:srgbClr val="000000"/>
                </a:solidFill>
                <a:latin typeface="Glacial Indifference"/>
                <a:ea typeface="Glacial Indifference"/>
                <a:cs typeface="Glacial Indifference"/>
                <a:sym typeface="Glacial Indifference"/>
              </a:rPr>
              <a:t>Apple and Windows PC’s. </a:t>
            </a:r>
          </a:p>
        </p:txBody>
      </p:sp>
      <p:sp>
        <p:nvSpPr>
          <p:cNvPr name="TextBox 7" id="7"/>
          <p:cNvSpPr txBox="true"/>
          <p:nvPr/>
        </p:nvSpPr>
        <p:spPr>
          <a:xfrm rot="0">
            <a:off x="10155757" y="5822186"/>
            <a:ext cx="7761888" cy="3069346"/>
          </a:xfrm>
          <a:prstGeom prst="rect">
            <a:avLst/>
          </a:prstGeom>
        </p:spPr>
        <p:txBody>
          <a:bodyPr anchor="t" rtlCol="false" tIns="0" lIns="0" bIns="0" rIns="0">
            <a:spAutoFit/>
          </a:bodyPr>
          <a:lstStyle/>
          <a:p>
            <a:pPr algn="ctr">
              <a:lnSpc>
                <a:spcPts val="4073"/>
              </a:lnSpc>
            </a:pPr>
            <a:r>
              <a:rPr lang="en-US" sz="2909">
                <a:solidFill>
                  <a:srgbClr val="000000"/>
                </a:solidFill>
                <a:latin typeface="Glacial Indifference"/>
                <a:ea typeface="Glacial Indifference"/>
                <a:cs typeface="Glacial Indifference"/>
                <a:sym typeface="Glacial Indifference"/>
              </a:rPr>
              <a:t>Over </a:t>
            </a:r>
            <a:r>
              <a:rPr lang="en-US" sz="2909" b="true">
                <a:solidFill>
                  <a:srgbClr val="000000"/>
                </a:solidFill>
                <a:latin typeface="Glacial Indifference Bold"/>
                <a:ea typeface="Glacial Indifference Bold"/>
                <a:cs typeface="Glacial Indifference Bold"/>
                <a:sym typeface="Glacial Indifference Bold"/>
              </a:rPr>
              <a:t>80% of all viewable impressions </a:t>
            </a:r>
            <a:r>
              <a:rPr lang="en-US" sz="2909">
                <a:solidFill>
                  <a:srgbClr val="000000"/>
                </a:solidFill>
                <a:latin typeface="Glacial Indifference"/>
                <a:ea typeface="Glacial Indifference"/>
                <a:cs typeface="Glacial Indifference"/>
                <a:sym typeface="Glacial Indifference"/>
              </a:rPr>
              <a:t>came from </a:t>
            </a:r>
            <a:r>
              <a:rPr lang="en-US" sz="2909" b="true">
                <a:solidFill>
                  <a:srgbClr val="000000"/>
                </a:solidFill>
                <a:latin typeface="Glacial Indifference Bold"/>
                <a:ea typeface="Glacial Indifference Bold"/>
                <a:cs typeface="Glacial Indifference Bold"/>
                <a:sym typeface="Glacial Indifference Bold"/>
              </a:rPr>
              <a:t>Smartphones </a:t>
            </a:r>
          </a:p>
          <a:p>
            <a:pPr algn="ctr">
              <a:lnSpc>
                <a:spcPts val="4073"/>
              </a:lnSpc>
            </a:pPr>
            <a:r>
              <a:rPr lang="en-US" sz="2909">
                <a:solidFill>
                  <a:srgbClr val="000000"/>
                </a:solidFill>
                <a:latin typeface="Glacial Indifference"/>
                <a:ea typeface="Glacial Indifference"/>
                <a:cs typeface="Glacial Indifference"/>
                <a:sym typeface="Glacial Indifference"/>
              </a:rPr>
              <a:t>meaning 80% of all the opportunities</a:t>
            </a:r>
          </a:p>
          <a:p>
            <a:pPr algn="ctr">
              <a:lnSpc>
                <a:spcPts val="4073"/>
              </a:lnSpc>
            </a:pPr>
            <a:r>
              <a:rPr lang="en-US" sz="2909">
                <a:solidFill>
                  <a:srgbClr val="000000"/>
                </a:solidFill>
                <a:latin typeface="Glacial Indifference"/>
                <a:ea typeface="Glacial Indifference"/>
                <a:cs typeface="Glacial Indifference"/>
                <a:sym typeface="Glacial Indifference"/>
              </a:rPr>
              <a:t> it had a chance to be viewed </a:t>
            </a:r>
          </a:p>
          <a:p>
            <a:pPr algn="ctr">
              <a:lnSpc>
                <a:spcPts val="4073"/>
              </a:lnSpc>
              <a:spcBef>
                <a:spcPct val="0"/>
              </a:spcBef>
            </a:pPr>
            <a:r>
              <a:rPr lang="en-US" sz="2909">
                <a:solidFill>
                  <a:srgbClr val="000000"/>
                </a:solidFill>
                <a:latin typeface="Glacial Indifference"/>
                <a:ea typeface="Glacial Indifference"/>
                <a:cs typeface="Glacial Indifference"/>
                <a:sym typeface="Glacial Indifference"/>
              </a:rPr>
              <a:t>by a potential consumer came from smartphone users.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TextBox 3" id="3"/>
          <p:cNvSpPr txBox="true"/>
          <p:nvPr/>
        </p:nvSpPr>
        <p:spPr>
          <a:xfrm rot="0">
            <a:off x="2288115" y="236966"/>
            <a:ext cx="13711770" cy="2392970"/>
          </a:xfrm>
          <a:prstGeom prst="rect">
            <a:avLst/>
          </a:prstGeom>
        </p:spPr>
        <p:txBody>
          <a:bodyPr anchor="t" rtlCol="false" tIns="0" lIns="0" bIns="0" rIns="0">
            <a:spAutoFit/>
          </a:bodyPr>
          <a:lstStyle/>
          <a:p>
            <a:pPr algn="ctr" marL="0" indent="0" lvl="0">
              <a:lnSpc>
                <a:spcPts val="9615"/>
              </a:lnSpc>
              <a:spcBef>
                <a:spcPct val="0"/>
              </a:spcBef>
            </a:pPr>
            <a:r>
              <a:rPr lang="en-US" b="true" sz="6868">
                <a:solidFill>
                  <a:srgbClr val="092F42"/>
                </a:solidFill>
                <a:latin typeface="Cormorant Garamond Bold"/>
                <a:ea typeface="Cormorant Garamond Bold"/>
                <a:cs typeface="Cormorant Garamond Bold"/>
                <a:sym typeface="Cormorant Garamond Bold"/>
              </a:rPr>
              <a:t>Device Engagement &amp; Creative Messaging Impact</a:t>
            </a:r>
          </a:p>
        </p:txBody>
      </p:sp>
      <p:pic>
        <p:nvPicPr>
          <p:cNvPr name="Picture 4" id="4"/>
          <p:cNvPicPr>
            <a:picLocks noChangeAspect="true"/>
          </p:cNvPicPr>
          <p:nvPr/>
        </p:nvPicPr>
        <p:blipFill>
          <a:blip r:embed="rId3"/>
          <a:stretch>
            <a:fillRect/>
          </a:stretch>
        </p:blipFill>
        <p:spPr>
          <a:xfrm rot="0">
            <a:off x="-1195279" y="1749284"/>
            <a:ext cx="14343346" cy="8848908"/>
          </a:xfrm>
          <a:prstGeom prst="rect">
            <a:avLst/>
          </a:prstGeom>
        </p:spPr>
      </p:pic>
      <p:sp>
        <p:nvSpPr>
          <p:cNvPr name="TextBox 5" id="5"/>
          <p:cNvSpPr txBox="true"/>
          <p:nvPr/>
        </p:nvSpPr>
        <p:spPr>
          <a:xfrm rot="0">
            <a:off x="11318473" y="3822868"/>
            <a:ext cx="5940827" cy="2702561"/>
          </a:xfrm>
          <a:prstGeom prst="rect">
            <a:avLst/>
          </a:prstGeom>
        </p:spPr>
        <p:txBody>
          <a:bodyPr anchor="t" rtlCol="false" tIns="0" lIns="0" bIns="0" rIns="0">
            <a:spAutoFit/>
          </a:bodyPr>
          <a:lstStyle/>
          <a:p>
            <a:pPr algn="ctr">
              <a:lnSpc>
                <a:spcPts val="4339"/>
              </a:lnSpc>
              <a:spcBef>
                <a:spcPct val="0"/>
              </a:spcBef>
            </a:pPr>
            <a:r>
              <a:rPr lang="en-US" b="true" sz="3099">
                <a:solidFill>
                  <a:srgbClr val="092F42"/>
                </a:solidFill>
                <a:latin typeface="Glacial Indifference Bold"/>
                <a:ea typeface="Glacial Indifference Bold"/>
                <a:cs typeface="Glacial Indifference Bold"/>
                <a:sym typeface="Glacial Indifference Bold"/>
              </a:rPr>
              <a:t>Benefit </a:t>
            </a:r>
            <a:r>
              <a:rPr lang="en-US" sz="3099">
                <a:solidFill>
                  <a:srgbClr val="092F42"/>
                </a:solidFill>
                <a:latin typeface="Glacial Indifference"/>
                <a:ea typeface="Glacial Indifference"/>
                <a:cs typeface="Glacial Indifference"/>
                <a:sym typeface="Glacial Indifference"/>
              </a:rPr>
              <a:t>and </a:t>
            </a:r>
            <a:r>
              <a:rPr lang="en-US" b="true" sz="3099">
                <a:solidFill>
                  <a:srgbClr val="092F42"/>
                </a:solidFill>
                <a:latin typeface="Glacial Indifference Bold"/>
                <a:ea typeface="Glacial Indifference Bold"/>
                <a:cs typeface="Glacial Indifference Bold"/>
                <a:sym typeface="Glacial Indifference Bold"/>
              </a:rPr>
              <a:t>Urgency</a:t>
            </a:r>
            <a:r>
              <a:rPr lang="en-US" sz="3099">
                <a:solidFill>
                  <a:srgbClr val="092F42"/>
                </a:solidFill>
                <a:latin typeface="Glacial Indifference"/>
                <a:ea typeface="Glacial Indifference"/>
                <a:cs typeface="Glacial Indifference"/>
                <a:sym typeface="Glacial Indifference"/>
              </a:rPr>
              <a:t> drives action:</a:t>
            </a:r>
          </a:p>
          <a:p>
            <a:pPr algn="ctr">
              <a:lnSpc>
                <a:spcPts val="4339"/>
              </a:lnSpc>
              <a:spcBef>
                <a:spcPct val="0"/>
              </a:spcBef>
            </a:pPr>
            <a:r>
              <a:rPr lang="en-US" sz="3099">
                <a:solidFill>
                  <a:srgbClr val="092F42"/>
                </a:solidFill>
                <a:latin typeface="Glacial Indifference"/>
                <a:ea typeface="Glacial Indifference"/>
                <a:cs typeface="Glacial Indifference"/>
                <a:sym typeface="Glacial Indifference"/>
              </a:rPr>
              <a:t>almost</a:t>
            </a:r>
            <a:r>
              <a:rPr lang="en-US" b="true" sz="3099">
                <a:solidFill>
                  <a:srgbClr val="092F42"/>
                </a:solidFill>
                <a:latin typeface="Glacial Indifference Bold"/>
                <a:ea typeface="Glacial Indifference Bold"/>
                <a:cs typeface="Glacial Indifference Bold"/>
                <a:sym typeface="Glacial Indifference Bold"/>
              </a:rPr>
              <a:t> 30% of CVR</a:t>
            </a:r>
            <a:r>
              <a:rPr lang="en-US" sz="3099">
                <a:solidFill>
                  <a:srgbClr val="092F42"/>
                </a:solidFill>
                <a:latin typeface="Glacial Indifference"/>
                <a:ea typeface="Glacial Indifference"/>
                <a:cs typeface="Glacial Indifference"/>
                <a:sym typeface="Glacial Indifference"/>
              </a:rPr>
              <a:t> comes from messaging that offers clear benefit(getting 10% off)</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grpSp>
        <p:nvGrpSpPr>
          <p:cNvPr name="Group 3" id="3"/>
          <p:cNvGrpSpPr/>
          <p:nvPr/>
        </p:nvGrpSpPr>
        <p:grpSpPr>
          <a:xfrm rot="0">
            <a:off x="-609971" y="4352336"/>
            <a:ext cx="19507942" cy="5652557"/>
            <a:chOff x="0" y="0"/>
            <a:chExt cx="5137894" cy="1488739"/>
          </a:xfrm>
        </p:grpSpPr>
        <p:sp>
          <p:nvSpPr>
            <p:cNvPr name="Freeform 4" id="4"/>
            <p:cNvSpPr/>
            <p:nvPr/>
          </p:nvSpPr>
          <p:spPr>
            <a:xfrm flipH="false" flipV="false" rot="0">
              <a:off x="0" y="0"/>
              <a:ext cx="5137894" cy="1488739"/>
            </a:xfrm>
            <a:custGeom>
              <a:avLst/>
              <a:gdLst/>
              <a:ahLst/>
              <a:cxnLst/>
              <a:rect r="r" b="b" t="t" l="l"/>
              <a:pathLst>
                <a:path h="1488739" w="5137894">
                  <a:moveTo>
                    <a:pt x="7937" y="0"/>
                  </a:moveTo>
                  <a:lnTo>
                    <a:pt x="5129957" y="0"/>
                  </a:lnTo>
                  <a:cubicBezTo>
                    <a:pt x="5134340" y="0"/>
                    <a:pt x="5137894" y="3554"/>
                    <a:pt x="5137894" y="7937"/>
                  </a:cubicBezTo>
                  <a:lnTo>
                    <a:pt x="5137894" y="1480802"/>
                  </a:lnTo>
                  <a:cubicBezTo>
                    <a:pt x="5137894" y="1485186"/>
                    <a:pt x="5134340" y="1488739"/>
                    <a:pt x="5129957" y="1488739"/>
                  </a:cubicBezTo>
                  <a:lnTo>
                    <a:pt x="7937" y="1488739"/>
                  </a:lnTo>
                  <a:cubicBezTo>
                    <a:pt x="3554" y="1488739"/>
                    <a:pt x="0" y="1485186"/>
                    <a:pt x="0" y="1480802"/>
                  </a:cubicBezTo>
                  <a:lnTo>
                    <a:pt x="0" y="7937"/>
                  </a:lnTo>
                  <a:cubicBezTo>
                    <a:pt x="0" y="3554"/>
                    <a:pt x="3554" y="0"/>
                    <a:pt x="7937" y="0"/>
                  </a:cubicBezTo>
                  <a:close/>
                </a:path>
              </a:pathLst>
            </a:custGeom>
            <a:solidFill>
              <a:srgbClr val="FFFFFF"/>
            </a:solidFill>
            <a:ln w="9525" cap="sq">
              <a:solidFill>
                <a:srgbClr val="0F4966"/>
              </a:solidFill>
              <a:prstDash val="solid"/>
              <a:miter/>
            </a:ln>
          </p:spPr>
        </p:sp>
        <p:sp>
          <p:nvSpPr>
            <p:cNvPr name="TextBox 5" id="5"/>
            <p:cNvSpPr txBox="true"/>
            <p:nvPr/>
          </p:nvSpPr>
          <p:spPr>
            <a:xfrm>
              <a:off x="0" y="-38100"/>
              <a:ext cx="5137894" cy="152683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490308" y="5252612"/>
            <a:ext cx="3877552" cy="5470621"/>
            <a:chOff x="0" y="0"/>
            <a:chExt cx="4250951" cy="5997430"/>
          </a:xfrm>
        </p:grpSpPr>
        <p:sp>
          <p:nvSpPr>
            <p:cNvPr name="Freeform 7" id="7"/>
            <p:cNvSpPr/>
            <p:nvPr/>
          </p:nvSpPr>
          <p:spPr>
            <a:xfrm flipH="false" flipV="false" rot="0">
              <a:off x="0" y="0"/>
              <a:ext cx="4250952" cy="5997430"/>
            </a:xfrm>
            <a:custGeom>
              <a:avLst/>
              <a:gdLst/>
              <a:ahLst/>
              <a:cxnLst/>
              <a:rect r="r" b="b" t="t" l="l"/>
              <a:pathLst>
                <a:path h="5997430" w="4250952">
                  <a:moveTo>
                    <a:pt x="4250951" y="5997430"/>
                  </a:moveTo>
                  <a:lnTo>
                    <a:pt x="0" y="5997430"/>
                  </a:lnTo>
                  <a:lnTo>
                    <a:pt x="0" y="0"/>
                  </a:lnTo>
                  <a:lnTo>
                    <a:pt x="1911222" y="0"/>
                  </a:lnTo>
                  <a:cubicBezTo>
                    <a:pt x="3204330" y="0"/>
                    <a:pt x="4250952" y="720369"/>
                    <a:pt x="4250952" y="1607478"/>
                  </a:cubicBezTo>
                  <a:lnTo>
                    <a:pt x="4250952" y="5997430"/>
                  </a:lnTo>
                  <a:close/>
                </a:path>
              </a:pathLst>
            </a:custGeom>
            <a:blipFill>
              <a:blip r:embed="rId4"/>
              <a:stretch>
                <a:fillRect l="0" t="-7180" r="0" b="-19389"/>
              </a:stretch>
            </a:blipFill>
            <a:ln w="38100" cap="sq">
              <a:solidFill>
                <a:srgbClr val="0F4966"/>
              </a:solidFill>
              <a:prstDash val="solid"/>
              <a:miter/>
            </a:ln>
          </p:spPr>
        </p:sp>
      </p:grpSp>
      <p:grpSp>
        <p:nvGrpSpPr>
          <p:cNvPr name="Group 8" id="8"/>
          <p:cNvGrpSpPr/>
          <p:nvPr/>
        </p:nvGrpSpPr>
        <p:grpSpPr>
          <a:xfrm rot="-10800000">
            <a:off x="14449735" y="-953788"/>
            <a:ext cx="3838265" cy="5470621"/>
            <a:chOff x="0" y="0"/>
            <a:chExt cx="4207881" cy="5997430"/>
          </a:xfrm>
        </p:grpSpPr>
        <p:sp>
          <p:nvSpPr>
            <p:cNvPr name="Freeform 9" id="9"/>
            <p:cNvSpPr/>
            <p:nvPr/>
          </p:nvSpPr>
          <p:spPr>
            <a:xfrm flipH="false" flipV="false" rot="-10800000">
              <a:off x="0" y="0"/>
              <a:ext cx="4207882" cy="5997430"/>
            </a:xfrm>
            <a:custGeom>
              <a:avLst/>
              <a:gdLst/>
              <a:ahLst/>
              <a:cxnLst/>
              <a:rect r="r" b="b" t="t" l="l"/>
              <a:pathLst>
                <a:path h="5997430" w="4207882">
                  <a:moveTo>
                    <a:pt x="0" y="0"/>
                  </a:moveTo>
                  <a:lnTo>
                    <a:pt x="4207882" y="0"/>
                  </a:lnTo>
                  <a:lnTo>
                    <a:pt x="4207882" y="5997430"/>
                  </a:lnTo>
                  <a:lnTo>
                    <a:pt x="2316024" y="5997430"/>
                  </a:lnTo>
                  <a:cubicBezTo>
                    <a:pt x="1036017" y="5997430"/>
                    <a:pt x="0" y="5277061"/>
                    <a:pt x="0" y="4389952"/>
                  </a:cubicBezTo>
                  <a:lnTo>
                    <a:pt x="0" y="0"/>
                  </a:lnTo>
                  <a:close/>
                </a:path>
              </a:pathLst>
            </a:custGeom>
            <a:blipFill>
              <a:blip r:embed="rId5"/>
              <a:stretch>
                <a:fillRect l="0" t="0" r="-10669" b="0"/>
              </a:stretch>
            </a:blipFill>
            <a:ln w="38100" cap="sq">
              <a:solidFill>
                <a:srgbClr val="0F4966"/>
              </a:solidFill>
              <a:prstDash val="solid"/>
              <a:miter/>
            </a:ln>
          </p:spPr>
        </p:sp>
      </p:grpSp>
      <p:sp>
        <p:nvSpPr>
          <p:cNvPr name="Freeform 10" id="10"/>
          <p:cNvSpPr/>
          <p:nvPr/>
        </p:nvSpPr>
        <p:spPr>
          <a:xfrm flipH="false" flipV="false" rot="0">
            <a:off x="17259300" y="4516833"/>
            <a:ext cx="2654087" cy="1327043"/>
          </a:xfrm>
          <a:custGeom>
            <a:avLst/>
            <a:gdLst/>
            <a:ahLst/>
            <a:cxnLst/>
            <a:rect r="r" b="b" t="t" l="l"/>
            <a:pathLst>
              <a:path h="1327043" w="2654087">
                <a:moveTo>
                  <a:pt x="0" y="0"/>
                </a:moveTo>
                <a:lnTo>
                  <a:pt x="2654087" y="0"/>
                </a:lnTo>
                <a:lnTo>
                  <a:pt x="2654087" y="1327044"/>
                </a:lnTo>
                <a:lnTo>
                  <a:pt x="0" y="13270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2723722" y="9377197"/>
            <a:ext cx="2654087" cy="1327043"/>
          </a:xfrm>
          <a:custGeom>
            <a:avLst/>
            <a:gdLst/>
            <a:ahLst/>
            <a:cxnLst/>
            <a:rect r="r" b="b" t="t" l="l"/>
            <a:pathLst>
              <a:path h="1327043" w="2654087">
                <a:moveTo>
                  <a:pt x="0" y="0"/>
                </a:moveTo>
                <a:lnTo>
                  <a:pt x="2654087" y="0"/>
                </a:lnTo>
                <a:lnTo>
                  <a:pt x="2654087" y="1327043"/>
                </a:lnTo>
                <a:lnTo>
                  <a:pt x="0" y="1327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64266" y="-673184"/>
            <a:ext cx="4571592" cy="2285796"/>
          </a:xfrm>
          <a:custGeom>
            <a:avLst/>
            <a:gdLst/>
            <a:ahLst/>
            <a:cxnLst/>
            <a:rect r="r" b="b" t="t" l="l"/>
            <a:pathLst>
              <a:path h="2285796" w="4571592">
                <a:moveTo>
                  <a:pt x="0" y="0"/>
                </a:moveTo>
                <a:lnTo>
                  <a:pt x="4571592" y="0"/>
                </a:lnTo>
                <a:lnTo>
                  <a:pt x="4571592" y="2285796"/>
                </a:lnTo>
                <a:lnTo>
                  <a:pt x="0" y="22857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3524531" y="1978939"/>
            <a:ext cx="9871891" cy="1374381"/>
          </a:xfrm>
          <a:prstGeom prst="rect">
            <a:avLst/>
          </a:prstGeom>
        </p:spPr>
        <p:txBody>
          <a:bodyPr anchor="t" rtlCol="false" tIns="0" lIns="0" bIns="0" rIns="0">
            <a:spAutoFit/>
          </a:bodyPr>
          <a:lstStyle/>
          <a:p>
            <a:pPr algn="ctr" marL="0" indent="0" lvl="0">
              <a:lnSpc>
                <a:spcPts val="11396"/>
              </a:lnSpc>
              <a:spcBef>
                <a:spcPct val="0"/>
              </a:spcBef>
            </a:pPr>
            <a:r>
              <a:rPr lang="en-US" b="true" sz="8140">
                <a:solidFill>
                  <a:srgbClr val="092F42"/>
                </a:solidFill>
                <a:latin typeface="Cormorant Garamond Bold"/>
                <a:ea typeface="Cormorant Garamond Bold"/>
                <a:cs typeface="Cormorant Garamond Bold"/>
                <a:sym typeface="Cormorant Garamond Bold"/>
              </a:rPr>
              <a:t>Key Takewaways</a:t>
            </a:r>
          </a:p>
        </p:txBody>
      </p:sp>
      <p:sp>
        <p:nvSpPr>
          <p:cNvPr name="TextBox 14" id="14"/>
          <p:cNvSpPr txBox="true"/>
          <p:nvPr/>
        </p:nvSpPr>
        <p:spPr>
          <a:xfrm rot="0">
            <a:off x="3859130" y="5520661"/>
            <a:ext cx="383272" cy="323215"/>
          </a:xfrm>
          <a:prstGeom prst="rect">
            <a:avLst/>
          </a:prstGeom>
        </p:spPr>
        <p:txBody>
          <a:bodyPr anchor="t" rtlCol="false" tIns="0" lIns="0" bIns="0" rIns="0">
            <a:spAutoFit/>
          </a:bodyPr>
          <a:lstStyle/>
          <a:p>
            <a:pPr algn="r">
              <a:lnSpc>
                <a:spcPts val="2659"/>
              </a:lnSpc>
            </a:pPr>
            <a:r>
              <a:rPr lang="en-US" sz="1899">
                <a:solidFill>
                  <a:srgbClr val="FFFFFF"/>
                </a:solidFill>
                <a:latin typeface="Glacial Indifference"/>
                <a:ea typeface="Glacial Indifference"/>
                <a:cs typeface="Glacial Indifference"/>
                <a:sym typeface="Glacial Indifference"/>
              </a:rPr>
              <a:t>1</a:t>
            </a:r>
          </a:p>
        </p:txBody>
      </p:sp>
      <p:sp>
        <p:nvSpPr>
          <p:cNvPr name="TextBox 15" id="15"/>
          <p:cNvSpPr txBox="true"/>
          <p:nvPr/>
        </p:nvSpPr>
        <p:spPr>
          <a:xfrm rot="0">
            <a:off x="11249690" y="5520661"/>
            <a:ext cx="383272" cy="323215"/>
          </a:xfrm>
          <a:prstGeom prst="rect">
            <a:avLst/>
          </a:prstGeom>
        </p:spPr>
        <p:txBody>
          <a:bodyPr anchor="t" rtlCol="false" tIns="0" lIns="0" bIns="0" rIns="0">
            <a:spAutoFit/>
          </a:bodyPr>
          <a:lstStyle/>
          <a:p>
            <a:pPr algn="r">
              <a:lnSpc>
                <a:spcPts val="2659"/>
              </a:lnSpc>
            </a:pPr>
            <a:r>
              <a:rPr lang="en-US" sz="1899">
                <a:solidFill>
                  <a:srgbClr val="FFFFFF"/>
                </a:solidFill>
                <a:latin typeface="Glacial Indifference"/>
                <a:ea typeface="Glacial Indifference"/>
                <a:cs typeface="Glacial Indifference"/>
                <a:sym typeface="Glacial Indifference"/>
              </a:rPr>
              <a:t>2</a:t>
            </a:r>
          </a:p>
        </p:txBody>
      </p:sp>
      <p:sp>
        <p:nvSpPr>
          <p:cNvPr name="TextBox 16" id="16"/>
          <p:cNvSpPr txBox="true"/>
          <p:nvPr/>
        </p:nvSpPr>
        <p:spPr>
          <a:xfrm rot="0">
            <a:off x="12109212" y="5419725"/>
            <a:ext cx="5521681" cy="1416050"/>
          </a:xfrm>
          <a:prstGeom prst="rect">
            <a:avLst/>
          </a:prstGeom>
        </p:spPr>
        <p:txBody>
          <a:bodyPr anchor="t" rtlCol="false" tIns="0" lIns="0" bIns="0" rIns="0">
            <a:spAutoFit/>
          </a:bodyPr>
          <a:lstStyle/>
          <a:p>
            <a:pPr algn="just">
              <a:lnSpc>
                <a:spcPts val="2800"/>
              </a:lnSpc>
            </a:pPr>
            <a:r>
              <a:rPr lang="en-US" sz="2000">
                <a:solidFill>
                  <a:srgbClr val="092F42"/>
                </a:solidFill>
                <a:latin typeface="Glacial Indifference"/>
                <a:ea typeface="Glacial Indifference"/>
                <a:cs typeface="Glacial Indifference"/>
                <a:sym typeface="Glacial Indifference"/>
              </a:rPr>
              <a:t>Messaging with value, benefit, and urgency drives higher conversion rates from consumers, so we recommend doubling down on this form of creative messaging. </a:t>
            </a:r>
          </a:p>
        </p:txBody>
      </p:sp>
      <p:sp>
        <p:nvSpPr>
          <p:cNvPr name="TextBox 17" id="17"/>
          <p:cNvSpPr txBox="true"/>
          <p:nvPr/>
        </p:nvSpPr>
        <p:spPr>
          <a:xfrm rot="0">
            <a:off x="4714287" y="5419725"/>
            <a:ext cx="6317398" cy="2120900"/>
          </a:xfrm>
          <a:prstGeom prst="rect">
            <a:avLst/>
          </a:prstGeom>
        </p:spPr>
        <p:txBody>
          <a:bodyPr anchor="t" rtlCol="false" tIns="0" lIns="0" bIns="0" rIns="0">
            <a:spAutoFit/>
          </a:bodyPr>
          <a:lstStyle/>
          <a:p>
            <a:pPr algn="just">
              <a:lnSpc>
                <a:spcPts val="2800"/>
              </a:lnSpc>
            </a:pPr>
            <a:r>
              <a:rPr lang="en-US" sz="2000">
                <a:solidFill>
                  <a:srgbClr val="092F42"/>
                </a:solidFill>
                <a:latin typeface="Glacial Indifference"/>
                <a:ea typeface="Glacial Indifference"/>
                <a:cs typeface="Glacial Indifference"/>
                <a:sym typeface="Glacial Indifference"/>
              </a:rPr>
              <a:t>With the majority of CTR and viewable impressions coming from smartphones, it is necessary to prioritize mobile optimization to ensure a positive user experience. </a:t>
            </a:r>
          </a:p>
          <a:p>
            <a:pPr algn="just">
              <a:lnSpc>
                <a:spcPts val="2800"/>
              </a:lnSpc>
            </a:pPr>
            <a:r>
              <a:rPr lang="en-US" sz="2000">
                <a:solidFill>
                  <a:srgbClr val="092F42"/>
                </a:solidFill>
                <a:latin typeface="Glacial Indifference"/>
                <a:ea typeface="Glacial Indifference"/>
                <a:cs typeface="Glacial Indifference"/>
                <a:sym typeface="Glacial Indifference"/>
              </a:rPr>
              <a:t>However, there are still consumers who utilize PC’s so there should still be an emphasis on pushing out ads that load faster as well as larger sizing to maximize reach</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grpSp>
        <p:nvGrpSpPr>
          <p:cNvPr name="Group 3" id="3"/>
          <p:cNvGrpSpPr/>
          <p:nvPr/>
        </p:nvGrpSpPr>
        <p:grpSpPr>
          <a:xfrm rot="0">
            <a:off x="187007" y="2274371"/>
            <a:ext cx="17494851" cy="7744610"/>
            <a:chOff x="0" y="0"/>
            <a:chExt cx="4607697" cy="2039733"/>
          </a:xfrm>
        </p:grpSpPr>
        <p:sp>
          <p:nvSpPr>
            <p:cNvPr name="Freeform 4" id="4"/>
            <p:cNvSpPr/>
            <p:nvPr/>
          </p:nvSpPr>
          <p:spPr>
            <a:xfrm flipH="false" flipV="false" rot="0">
              <a:off x="0" y="0"/>
              <a:ext cx="4607697" cy="2039733"/>
            </a:xfrm>
            <a:custGeom>
              <a:avLst/>
              <a:gdLst/>
              <a:ahLst/>
              <a:cxnLst/>
              <a:rect r="r" b="b" t="t" l="l"/>
              <a:pathLst>
                <a:path h="2039733" w="4607697">
                  <a:moveTo>
                    <a:pt x="8851" y="0"/>
                  </a:moveTo>
                  <a:lnTo>
                    <a:pt x="4598847" y="0"/>
                  </a:lnTo>
                  <a:cubicBezTo>
                    <a:pt x="4603735" y="0"/>
                    <a:pt x="4607697" y="3963"/>
                    <a:pt x="4607697" y="8851"/>
                  </a:cubicBezTo>
                  <a:lnTo>
                    <a:pt x="4607697" y="2030882"/>
                  </a:lnTo>
                  <a:cubicBezTo>
                    <a:pt x="4607697" y="2035770"/>
                    <a:pt x="4603735" y="2039733"/>
                    <a:pt x="4598847" y="2039733"/>
                  </a:cubicBezTo>
                  <a:lnTo>
                    <a:pt x="8851" y="2039733"/>
                  </a:lnTo>
                  <a:cubicBezTo>
                    <a:pt x="3963" y="2039733"/>
                    <a:pt x="0" y="2035770"/>
                    <a:pt x="0" y="2030882"/>
                  </a:cubicBezTo>
                  <a:lnTo>
                    <a:pt x="0" y="8851"/>
                  </a:lnTo>
                  <a:cubicBezTo>
                    <a:pt x="0" y="3963"/>
                    <a:pt x="3963" y="0"/>
                    <a:pt x="8851" y="0"/>
                  </a:cubicBezTo>
                  <a:close/>
                </a:path>
              </a:pathLst>
            </a:custGeom>
            <a:solidFill>
              <a:srgbClr val="0F4966"/>
            </a:solidFill>
          </p:spPr>
        </p:sp>
        <p:sp>
          <p:nvSpPr>
            <p:cNvPr name="TextBox 5" id="5"/>
            <p:cNvSpPr txBox="true"/>
            <p:nvPr/>
          </p:nvSpPr>
          <p:spPr>
            <a:xfrm>
              <a:off x="0" y="-38100"/>
              <a:ext cx="4607697" cy="20778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926654" y="-1360592"/>
            <a:ext cx="3996384" cy="4276835"/>
            <a:chOff x="0" y="0"/>
            <a:chExt cx="3175000" cy="3397810"/>
          </a:xfrm>
        </p:grpSpPr>
        <p:sp>
          <p:nvSpPr>
            <p:cNvPr name="Freeform 7" id="7"/>
            <p:cNvSpPr/>
            <p:nvPr/>
          </p:nvSpPr>
          <p:spPr>
            <a:xfrm flipH="false" flipV="false" rot="0">
              <a:off x="0" y="0"/>
              <a:ext cx="3175000" cy="3397810"/>
            </a:xfrm>
            <a:custGeom>
              <a:avLst/>
              <a:gdLst/>
              <a:ahLst/>
              <a:cxnLst/>
              <a:rect r="r" b="b" t="t" l="l"/>
              <a:pathLst>
                <a:path h="3397810" w="3175000">
                  <a:moveTo>
                    <a:pt x="1587500" y="3397810"/>
                  </a:moveTo>
                  <a:cubicBezTo>
                    <a:pt x="711200" y="3397810"/>
                    <a:pt x="0" y="3017255"/>
                    <a:pt x="0" y="2548357"/>
                  </a:cubicBezTo>
                  <a:lnTo>
                    <a:pt x="0" y="849452"/>
                  </a:lnTo>
                  <a:cubicBezTo>
                    <a:pt x="0" y="380555"/>
                    <a:pt x="711200" y="0"/>
                    <a:pt x="1587500" y="0"/>
                  </a:cubicBezTo>
                  <a:cubicBezTo>
                    <a:pt x="2463800" y="0"/>
                    <a:pt x="3175000" y="380555"/>
                    <a:pt x="3175000" y="849452"/>
                  </a:cubicBezTo>
                  <a:lnTo>
                    <a:pt x="3175000" y="2548357"/>
                  </a:lnTo>
                  <a:cubicBezTo>
                    <a:pt x="3175000" y="3017255"/>
                    <a:pt x="2463800" y="3397810"/>
                    <a:pt x="1587500" y="3397810"/>
                  </a:cubicBezTo>
                  <a:close/>
                </a:path>
              </a:pathLst>
            </a:custGeom>
            <a:blipFill>
              <a:blip r:embed="rId4"/>
              <a:stretch>
                <a:fillRect l="-28566" t="0" r="-36711" b="0"/>
              </a:stretch>
            </a:blipFill>
            <a:ln w="38100" cap="sq">
              <a:solidFill>
                <a:srgbClr val="0F4966"/>
              </a:solidFill>
              <a:prstDash val="solid"/>
              <a:miter/>
            </a:ln>
          </p:spPr>
        </p:sp>
      </p:grpSp>
      <p:sp>
        <p:nvSpPr>
          <p:cNvPr name="TextBox 8" id="8"/>
          <p:cNvSpPr txBox="true"/>
          <p:nvPr/>
        </p:nvSpPr>
        <p:spPr>
          <a:xfrm rot="0">
            <a:off x="1028700" y="2859093"/>
            <a:ext cx="15585575" cy="7289284"/>
          </a:xfrm>
          <a:prstGeom prst="rect">
            <a:avLst/>
          </a:prstGeom>
        </p:spPr>
        <p:txBody>
          <a:bodyPr anchor="t" rtlCol="false" tIns="0" lIns="0" bIns="0" rIns="0">
            <a:spAutoFit/>
          </a:bodyPr>
          <a:lstStyle/>
          <a:p>
            <a:pPr algn="just" marL="517389" indent="-258695" lvl="1">
              <a:lnSpc>
                <a:spcPts val="3355"/>
              </a:lnSpc>
              <a:buFont typeface="Arial"/>
              <a:buChar char="•"/>
            </a:pPr>
            <a:r>
              <a:rPr lang="en-US" sz="2396">
                <a:solidFill>
                  <a:srgbClr val="FFFFFF"/>
                </a:solidFill>
                <a:latin typeface="Glacial Indifference"/>
                <a:ea typeface="Glacial Indifference"/>
                <a:cs typeface="Glacial Indifference"/>
                <a:sym typeface="Glacial Indifference"/>
              </a:rPr>
              <a:t>We recommend prioritizing high-converting audience segments such as women, non-college graduates, and non-parents, with a particular focus on users aged 39 and 61. Additional resources should be allocated to Apple PC users due to their strong conversion rates. Efforts should also be made to optimize high-click, low-conversion campaigns and reduce spend on those with high costs and weak performance.</a:t>
            </a:r>
          </a:p>
          <a:p>
            <a:pPr algn="just">
              <a:lnSpc>
                <a:spcPts val="3355"/>
              </a:lnSpc>
            </a:pPr>
          </a:p>
          <a:p>
            <a:pPr algn="just" marL="517389" indent="-258695" lvl="1">
              <a:lnSpc>
                <a:spcPts val="3355"/>
              </a:lnSpc>
              <a:buFont typeface="Arial"/>
              <a:buChar char="•"/>
            </a:pPr>
            <a:r>
              <a:rPr lang="en-US" sz="2396">
                <a:solidFill>
                  <a:srgbClr val="FFFFFF"/>
                </a:solidFill>
                <a:latin typeface="Glacial Indifference"/>
                <a:ea typeface="Glacial Indifference"/>
                <a:cs typeface="Glacial Indifference"/>
                <a:sym typeface="Glacial Indifference"/>
              </a:rPr>
              <a:t>Language of the messaging used in campaigns/ads should be urgent and have an emphasis on immediacy and be discount-heavy to get higher engagement.</a:t>
            </a:r>
          </a:p>
          <a:p>
            <a:pPr algn="just">
              <a:lnSpc>
                <a:spcPts val="3355"/>
              </a:lnSpc>
            </a:pPr>
          </a:p>
          <a:p>
            <a:pPr algn="just" marL="517389" indent="-258695" lvl="1">
              <a:lnSpc>
                <a:spcPts val="3355"/>
              </a:lnSpc>
              <a:buFont typeface="Arial"/>
              <a:buChar char="•"/>
            </a:pPr>
            <a:r>
              <a:rPr lang="en-US" sz="2396">
                <a:solidFill>
                  <a:srgbClr val="FFFFFF"/>
                </a:solidFill>
                <a:latin typeface="Glacial Indifference"/>
                <a:ea typeface="Glacial Indifference"/>
                <a:cs typeface="Glacial Indifference"/>
                <a:sym typeface="Glacial Indifference"/>
              </a:rPr>
              <a:t>R</a:t>
            </a:r>
            <a:r>
              <a:rPr lang="en-US" sz="2396">
                <a:solidFill>
                  <a:srgbClr val="FFFFFF"/>
                </a:solidFill>
                <a:latin typeface="Glacial Indifference"/>
                <a:ea typeface="Glacial Indifference"/>
                <a:cs typeface="Glacial Indifference"/>
                <a:sym typeface="Glacial Indifference"/>
              </a:rPr>
              <a:t>eallocate the budget toward top-performing Beauty markets—such as Texas and South Dakota—while scaling back spending in high-cost, low-ROI states like California and Michigan to maximize overall campaign efficiency.</a:t>
            </a:r>
          </a:p>
          <a:p>
            <a:pPr algn="just">
              <a:lnSpc>
                <a:spcPts val="3355"/>
              </a:lnSpc>
            </a:pPr>
          </a:p>
          <a:p>
            <a:pPr algn="just" marL="517389" indent="-258695" lvl="1">
              <a:lnSpc>
                <a:spcPts val="3355"/>
              </a:lnSpc>
              <a:buFont typeface="Arial"/>
              <a:buChar char="•"/>
            </a:pPr>
            <a:r>
              <a:rPr lang="en-US" sz="2396">
                <a:solidFill>
                  <a:srgbClr val="FFFFFF"/>
                </a:solidFill>
                <a:latin typeface="Glacial Indifference"/>
                <a:ea typeface="Glacial Indifference"/>
                <a:cs typeface="Glacial Indifference"/>
                <a:sym typeface="Glacial Indifference"/>
              </a:rPr>
              <a:t>Use 300x250 ad creatives featuring urgency-driven messaging like “10% Discount – Ends 6/1,” as consumers are more likely to engage when there’s a clear deadline. Prioritize smartphone-optimized placements across high-traffic platforms such as Instagram Stories, YouTube Shorts, mobile web displays, and in-app environments (e.g., beauty or retail apps) to maximize visibility and conversion.</a:t>
            </a:r>
          </a:p>
          <a:p>
            <a:pPr algn="just">
              <a:lnSpc>
                <a:spcPts val="2651"/>
              </a:lnSpc>
            </a:pPr>
          </a:p>
          <a:p>
            <a:pPr algn="just">
              <a:lnSpc>
                <a:spcPts val="2651"/>
              </a:lnSpc>
            </a:pPr>
          </a:p>
          <a:p>
            <a:pPr algn="just">
              <a:lnSpc>
                <a:spcPts val="2651"/>
              </a:lnSpc>
            </a:pPr>
          </a:p>
        </p:txBody>
      </p:sp>
      <p:sp>
        <p:nvSpPr>
          <p:cNvPr name="Freeform 9" id="9"/>
          <p:cNvSpPr/>
          <p:nvPr/>
        </p:nvSpPr>
        <p:spPr>
          <a:xfrm flipH="false" flipV="false" rot="5400000">
            <a:off x="1440115" y="1176393"/>
            <a:ext cx="1157263" cy="578632"/>
          </a:xfrm>
          <a:custGeom>
            <a:avLst/>
            <a:gdLst/>
            <a:ahLst/>
            <a:cxnLst/>
            <a:rect r="r" b="b" t="t" l="l"/>
            <a:pathLst>
              <a:path h="578632" w="1157263">
                <a:moveTo>
                  <a:pt x="0" y="0"/>
                </a:moveTo>
                <a:lnTo>
                  <a:pt x="1157264" y="0"/>
                </a:lnTo>
                <a:lnTo>
                  <a:pt x="1157264" y="578632"/>
                </a:lnTo>
                <a:lnTo>
                  <a:pt x="0" y="5786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16248710" y="3710353"/>
            <a:ext cx="1910863" cy="955432"/>
          </a:xfrm>
          <a:custGeom>
            <a:avLst/>
            <a:gdLst/>
            <a:ahLst/>
            <a:cxnLst/>
            <a:rect r="r" b="b" t="t" l="l"/>
            <a:pathLst>
              <a:path h="955432" w="1910863">
                <a:moveTo>
                  <a:pt x="0" y="0"/>
                </a:moveTo>
                <a:lnTo>
                  <a:pt x="1910863" y="0"/>
                </a:lnTo>
                <a:lnTo>
                  <a:pt x="1910863" y="955431"/>
                </a:lnTo>
                <a:lnTo>
                  <a:pt x="0" y="9554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102664" y="-300015"/>
            <a:ext cx="3832095" cy="1916047"/>
          </a:xfrm>
          <a:custGeom>
            <a:avLst/>
            <a:gdLst/>
            <a:ahLst/>
            <a:cxnLst/>
            <a:rect r="r" b="b" t="t" l="l"/>
            <a:pathLst>
              <a:path h="1916047" w="3832095">
                <a:moveTo>
                  <a:pt x="0" y="0"/>
                </a:moveTo>
                <a:lnTo>
                  <a:pt x="3832095" y="0"/>
                </a:lnTo>
                <a:lnTo>
                  <a:pt x="3832095" y="1916048"/>
                </a:lnTo>
                <a:lnTo>
                  <a:pt x="0" y="19160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413557" y="834975"/>
            <a:ext cx="8770855" cy="1318618"/>
          </a:xfrm>
          <a:prstGeom prst="rect">
            <a:avLst/>
          </a:prstGeom>
        </p:spPr>
        <p:txBody>
          <a:bodyPr anchor="t" rtlCol="false" tIns="0" lIns="0" bIns="0" rIns="0">
            <a:spAutoFit/>
          </a:bodyPr>
          <a:lstStyle/>
          <a:p>
            <a:pPr algn="l" marL="0" indent="0" lvl="0">
              <a:lnSpc>
                <a:spcPts val="10215"/>
              </a:lnSpc>
            </a:pPr>
            <a:r>
              <a:rPr lang="en-US" b="true" sz="9040" strike="noStrike" u="none">
                <a:solidFill>
                  <a:srgbClr val="092F42"/>
                </a:solidFill>
                <a:latin typeface="Cormorant Garamond Bold"/>
                <a:ea typeface="Cormorant Garamond Bold"/>
                <a:cs typeface="Cormorant Garamond Bold"/>
                <a:sym typeface="Cormorant Garamond Bold"/>
              </a:rPr>
              <a:t>Recommendations</a:t>
            </a:r>
          </a:p>
        </p:txBody>
      </p:sp>
      <p:sp>
        <p:nvSpPr>
          <p:cNvPr name="Freeform 13" id="13"/>
          <p:cNvSpPr/>
          <p:nvPr/>
        </p:nvSpPr>
        <p:spPr>
          <a:xfrm flipH="false" flipV="false" rot="-5400000">
            <a:off x="10775279" y="1176393"/>
            <a:ext cx="1157263" cy="578632"/>
          </a:xfrm>
          <a:custGeom>
            <a:avLst/>
            <a:gdLst/>
            <a:ahLst/>
            <a:cxnLst/>
            <a:rect r="r" b="b" t="t" l="l"/>
            <a:pathLst>
              <a:path h="578632" w="1157263">
                <a:moveTo>
                  <a:pt x="0" y="0"/>
                </a:moveTo>
                <a:lnTo>
                  <a:pt x="1157264" y="0"/>
                </a:lnTo>
                <a:lnTo>
                  <a:pt x="1157264" y="578632"/>
                </a:lnTo>
                <a:lnTo>
                  <a:pt x="0" y="5786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874" r="0" b="-4874"/>
            </a:stretch>
          </a:blipFill>
        </p:spPr>
      </p:sp>
      <p:grpSp>
        <p:nvGrpSpPr>
          <p:cNvPr name="Group 3" id="3"/>
          <p:cNvGrpSpPr/>
          <p:nvPr/>
        </p:nvGrpSpPr>
        <p:grpSpPr>
          <a:xfrm rot="0">
            <a:off x="12926953" y="-208169"/>
            <a:ext cx="5499827" cy="10616601"/>
            <a:chOff x="0" y="0"/>
            <a:chExt cx="852067" cy="1644789"/>
          </a:xfrm>
        </p:grpSpPr>
        <p:sp>
          <p:nvSpPr>
            <p:cNvPr name="Freeform 4" id="4"/>
            <p:cNvSpPr/>
            <p:nvPr/>
          </p:nvSpPr>
          <p:spPr>
            <a:xfrm flipH="false" flipV="false" rot="0">
              <a:off x="0" y="0"/>
              <a:ext cx="852067" cy="1644789"/>
            </a:xfrm>
            <a:custGeom>
              <a:avLst/>
              <a:gdLst/>
              <a:ahLst/>
              <a:cxnLst/>
              <a:rect r="r" b="b" t="t" l="l"/>
              <a:pathLst>
                <a:path h="1644789" w="852067">
                  <a:moveTo>
                    <a:pt x="0" y="0"/>
                  </a:moveTo>
                  <a:lnTo>
                    <a:pt x="852067" y="0"/>
                  </a:lnTo>
                  <a:lnTo>
                    <a:pt x="852067" y="1644789"/>
                  </a:lnTo>
                  <a:lnTo>
                    <a:pt x="0" y="1644789"/>
                  </a:lnTo>
                  <a:close/>
                </a:path>
              </a:pathLst>
            </a:custGeom>
            <a:blipFill>
              <a:blip r:embed="rId4"/>
              <a:stretch>
                <a:fillRect l="-14425" t="0" r="-14425" b="0"/>
              </a:stretch>
            </a:blipFill>
            <a:ln w="38100" cap="sq">
              <a:solidFill>
                <a:srgbClr val="0F4966"/>
              </a:solidFill>
              <a:prstDash val="solid"/>
              <a:miter/>
            </a:ln>
          </p:spPr>
        </p:sp>
      </p:grpSp>
      <p:sp>
        <p:nvSpPr>
          <p:cNvPr name="Freeform 5" id="5"/>
          <p:cNvSpPr/>
          <p:nvPr/>
        </p:nvSpPr>
        <p:spPr>
          <a:xfrm flipH="false" flipV="false" rot="0">
            <a:off x="9598688" y="8727699"/>
            <a:ext cx="3118601" cy="1559301"/>
          </a:xfrm>
          <a:custGeom>
            <a:avLst/>
            <a:gdLst/>
            <a:ahLst/>
            <a:cxnLst/>
            <a:rect r="r" b="b" t="t" l="l"/>
            <a:pathLst>
              <a:path h="1559301" w="3118601">
                <a:moveTo>
                  <a:pt x="0" y="0"/>
                </a:moveTo>
                <a:lnTo>
                  <a:pt x="3118602" y="0"/>
                </a:lnTo>
                <a:lnTo>
                  <a:pt x="3118602" y="1559301"/>
                </a:lnTo>
                <a:lnTo>
                  <a:pt x="0" y="15593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82955" y="-444195"/>
            <a:ext cx="2945790" cy="1472895"/>
          </a:xfrm>
          <a:custGeom>
            <a:avLst/>
            <a:gdLst/>
            <a:ahLst/>
            <a:cxnLst/>
            <a:rect r="r" b="b" t="t" l="l"/>
            <a:pathLst>
              <a:path h="1472895" w="2945790">
                <a:moveTo>
                  <a:pt x="0" y="0"/>
                </a:moveTo>
                <a:lnTo>
                  <a:pt x="2945790" y="0"/>
                </a:lnTo>
                <a:lnTo>
                  <a:pt x="2945790" y="1472895"/>
                </a:lnTo>
                <a:lnTo>
                  <a:pt x="0" y="14728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25885" y="1464577"/>
            <a:ext cx="11430988" cy="8822423"/>
          </a:xfrm>
          <a:prstGeom prst="rect">
            <a:avLst/>
          </a:prstGeom>
        </p:spPr>
        <p:txBody>
          <a:bodyPr anchor="t" rtlCol="false" tIns="0" lIns="0" bIns="0" rIns="0">
            <a:spAutoFit/>
          </a:bodyPr>
          <a:lstStyle/>
          <a:p>
            <a:pPr algn="l" marL="595672" indent="-297836" lvl="1">
              <a:lnSpc>
                <a:spcPts val="4717"/>
              </a:lnSpc>
              <a:buFont typeface="Arial"/>
              <a:buChar char="•"/>
            </a:pPr>
            <a:r>
              <a:rPr lang="en-US" b="true" sz="2759">
                <a:solidFill>
                  <a:srgbClr val="092F42"/>
                </a:solidFill>
                <a:latin typeface="Glacial Indifference Bold"/>
                <a:ea typeface="Glacial Indifference Bold"/>
                <a:cs typeface="Glacial Indifference Bold"/>
                <a:sym typeface="Glacial Indifference Bold"/>
              </a:rPr>
              <a:t>The beauty industry presents a high-growth opportunity for advertisers aiming to reach engaged, brand-conscious consumers.</a:t>
            </a:r>
          </a:p>
          <a:p>
            <a:pPr algn="l">
              <a:lnSpc>
                <a:spcPts val="4717"/>
              </a:lnSpc>
            </a:pPr>
          </a:p>
          <a:p>
            <a:pPr algn="l" marL="595672" indent="-297836" lvl="1">
              <a:lnSpc>
                <a:spcPts val="4717"/>
              </a:lnSpc>
              <a:buFont typeface="Arial"/>
              <a:buChar char="•"/>
            </a:pPr>
            <a:r>
              <a:rPr lang="en-US" b="true" sz="2759">
                <a:solidFill>
                  <a:srgbClr val="092F42"/>
                </a:solidFill>
                <a:latin typeface="Glacial Indifference Bold"/>
                <a:ea typeface="Glacial Indifference Bold"/>
                <a:cs typeface="Glacial Indifference Bold"/>
                <a:sym typeface="Glacial Indifference Bold"/>
              </a:rPr>
              <a:t>Aligning inventory strategy, geographic focus, and creative execution is critical to standing out in a competitive market.</a:t>
            </a:r>
          </a:p>
          <a:p>
            <a:pPr algn="l">
              <a:lnSpc>
                <a:spcPts val="4717"/>
              </a:lnSpc>
            </a:pPr>
          </a:p>
          <a:p>
            <a:pPr algn="l" marL="595672" indent="-297836" lvl="1">
              <a:lnSpc>
                <a:spcPts val="4717"/>
              </a:lnSpc>
              <a:buFont typeface="Arial"/>
              <a:buChar char="•"/>
            </a:pPr>
            <a:r>
              <a:rPr lang="en-US" b="true" sz="2759">
                <a:solidFill>
                  <a:srgbClr val="092F42"/>
                </a:solidFill>
                <a:latin typeface="Glacial Indifference Bold"/>
                <a:ea typeface="Glacial Indifference Bold"/>
                <a:cs typeface="Glacial Indifference Bold"/>
                <a:sym typeface="Glacial Indifference Bold"/>
              </a:rPr>
              <a:t>Insights show that knowing where, who, and how to reach beauty consumers drives stronger campaign performance.</a:t>
            </a:r>
          </a:p>
          <a:p>
            <a:pPr algn="l">
              <a:lnSpc>
                <a:spcPts val="4717"/>
              </a:lnSpc>
            </a:pPr>
          </a:p>
          <a:p>
            <a:pPr algn="l" marL="595672" indent="-297836" lvl="1">
              <a:lnSpc>
                <a:spcPts val="4717"/>
              </a:lnSpc>
              <a:buFont typeface="Arial"/>
              <a:buChar char="•"/>
            </a:pPr>
            <a:r>
              <a:rPr lang="en-US" b="true" sz="2759">
                <a:solidFill>
                  <a:srgbClr val="092F42"/>
                </a:solidFill>
                <a:latin typeface="Glacial Indifference Bold"/>
                <a:ea typeface="Glacial Indifference Bold"/>
                <a:cs typeface="Glacial Indifference Bold"/>
                <a:sym typeface="Glacial Indifference Bold"/>
              </a:rPr>
              <a:t>By connecting audience insights, location strategy, and optimized messaging, global agencies can boost engagement and long-term revenue.</a:t>
            </a:r>
          </a:p>
          <a:p>
            <a:pPr algn="l">
              <a:lnSpc>
                <a:spcPts val="4717"/>
              </a:lnSpc>
            </a:pPr>
          </a:p>
          <a:p>
            <a:pPr algn="l">
              <a:lnSpc>
                <a:spcPts val="4717"/>
              </a:lnSpc>
            </a:pPr>
          </a:p>
        </p:txBody>
      </p:sp>
      <p:sp>
        <p:nvSpPr>
          <p:cNvPr name="TextBox 8" id="8"/>
          <p:cNvSpPr txBox="true"/>
          <p:nvPr/>
        </p:nvSpPr>
        <p:spPr>
          <a:xfrm rot="0">
            <a:off x="3828745" y="-10293"/>
            <a:ext cx="7022417" cy="1617745"/>
          </a:xfrm>
          <a:prstGeom prst="rect">
            <a:avLst/>
          </a:prstGeom>
        </p:spPr>
        <p:txBody>
          <a:bodyPr anchor="t" rtlCol="false" tIns="0" lIns="0" bIns="0" rIns="0">
            <a:spAutoFit/>
          </a:bodyPr>
          <a:lstStyle/>
          <a:p>
            <a:pPr algn="ctr" marL="0" indent="0" lvl="0">
              <a:lnSpc>
                <a:spcPts val="13207"/>
              </a:lnSpc>
              <a:spcBef>
                <a:spcPct val="0"/>
              </a:spcBef>
            </a:pPr>
            <a:r>
              <a:rPr lang="en-US" b="true" sz="9434">
                <a:solidFill>
                  <a:srgbClr val="092F42"/>
                </a:solidFill>
                <a:latin typeface="Cormorant Garamond Bold"/>
                <a:ea typeface="Cormorant Garamond Bold"/>
                <a:cs typeface="Cormorant Garamond Bold"/>
                <a:sym typeface="Cormorant Garamond Bold"/>
              </a:rPr>
              <a:t>Conclusion</a:t>
            </a:r>
          </a:p>
        </p:txBody>
      </p:sp>
      <p:sp>
        <p:nvSpPr>
          <p:cNvPr name="TextBox 9" id="9"/>
          <p:cNvSpPr txBox="true"/>
          <p:nvPr/>
        </p:nvSpPr>
        <p:spPr>
          <a:xfrm rot="0">
            <a:off x="17517552" y="9684137"/>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grpSp>
        <p:nvGrpSpPr>
          <p:cNvPr name="Group 3" id="3"/>
          <p:cNvGrpSpPr/>
          <p:nvPr/>
        </p:nvGrpSpPr>
        <p:grpSpPr>
          <a:xfrm rot="0">
            <a:off x="11914993" y="0"/>
            <a:ext cx="5664611" cy="6971829"/>
            <a:chOff x="0" y="0"/>
            <a:chExt cx="660400" cy="812800"/>
          </a:xfrm>
        </p:grpSpPr>
        <p:sp>
          <p:nvSpPr>
            <p:cNvPr name="Freeform 4" id="4"/>
            <p:cNvSpPr/>
            <p:nvPr/>
          </p:nvSpPr>
          <p:spPr>
            <a:xfrm flipH="false" flipV="false" rot="0">
              <a:off x="0" y="0"/>
              <a:ext cx="660400" cy="812800"/>
            </a:xfrm>
            <a:custGeom>
              <a:avLst/>
              <a:gdLst/>
              <a:ahLst/>
              <a:cxnLst/>
              <a:rect r="r" b="b" t="t" l="l"/>
              <a:pathLst>
                <a:path h="812800" w="6604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blipFill>
              <a:blip r:embed="rId3"/>
              <a:stretch>
                <a:fillRect l="-49300" t="0" r="-35429" b="0"/>
              </a:stretch>
            </a:blipFill>
            <a:ln w="38100" cap="sq">
              <a:solidFill>
                <a:srgbClr val="0F4966"/>
              </a:solidFill>
              <a:prstDash val="solid"/>
              <a:miter/>
            </a:ln>
          </p:spPr>
        </p:sp>
      </p:grpSp>
      <p:grpSp>
        <p:nvGrpSpPr>
          <p:cNvPr name="Group 5" id="5"/>
          <p:cNvGrpSpPr/>
          <p:nvPr/>
        </p:nvGrpSpPr>
        <p:grpSpPr>
          <a:xfrm rot="0">
            <a:off x="2036491" y="3583265"/>
            <a:ext cx="9059352" cy="3923962"/>
            <a:chOff x="0" y="0"/>
            <a:chExt cx="2386002" cy="1033472"/>
          </a:xfrm>
        </p:grpSpPr>
        <p:sp>
          <p:nvSpPr>
            <p:cNvPr name="Freeform 6" id="6"/>
            <p:cNvSpPr/>
            <p:nvPr/>
          </p:nvSpPr>
          <p:spPr>
            <a:xfrm flipH="false" flipV="false" rot="0">
              <a:off x="0" y="0"/>
              <a:ext cx="2386002" cy="1033472"/>
            </a:xfrm>
            <a:custGeom>
              <a:avLst/>
              <a:gdLst/>
              <a:ahLst/>
              <a:cxnLst/>
              <a:rect r="r" b="b" t="t" l="l"/>
              <a:pathLst>
                <a:path h="1033472" w="2386002">
                  <a:moveTo>
                    <a:pt x="17092" y="0"/>
                  </a:moveTo>
                  <a:lnTo>
                    <a:pt x="2368911" y="0"/>
                  </a:lnTo>
                  <a:cubicBezTo>
                    <a:pt x="2378350" y="0"/>
                    <a:pt x="2386002" y="7652"/>
                    <a:pt x="2386002" y="17092"/>
                  </a:cubicBezTo>
                  <a:lnTo>
                    <a:pt x="2386002" y="1016380"/>
                  </a:lnTo>
                  <a:cubicBezTo>
                    <a:pt x="2386002" y="1020913"/>
                    <a:pt x="2384202" y="1025260"/>
                    <a:pt x="2380996" y="1028466"/>
                  </a:cubicBezTo>
                  <a:cubicBezTo>
                    <a:pt x="2377791" y="1031671"/>
                    <a:pt x="2373444" y="1033472"/>
                    <a:pt x="2368911" y="1033472"/>
                  </a:cubicBezTo>
                  <a:lnTo>
                    <a:pt x="17092" y="1033472"/>
                  </a:lnTo>
                  <a:cubicBezTo>
                    <a:pt x="12559" y="1033472"/>
                    <a:pt x="8211" y="1031671"/>
                    <a:pt x="5006" y="1028466"/>
                  </a:cubicBezTo>
                  <a:cubicBezTo>
                    <a:pt x="1801" y="1025260"/>
                    <a:pt x="0" y="1020913"/>
                    <a:pt x="0" y="1016380"/>
                  </a:cubicBezTo>
                  <a:lnTo>
                    <a:pt x="0" y="17092"/>
                  </a:lnTo>
                  <a:cubicBezTo>
                    <a:pt x="0" y="12559"/>
                    <a:pt x="1801" y="8211"/>
                    <a:pt x="5006" y="5006"/>
                  </a:cubicBezTo>
                  <a:cubicBezTo>
                    <a:pt x="8211" y="1801"/>
                    <a:pt x="12559" y="0"/>
                    <a:pt x="17092" y="0"/>
                  </a:cubicBezTo>
                  <a:close/>
                </a:path>
              </a:pathLst>
            </a:custGeom>
            <a:solidFill>
              <a:srgbClr val="FFFFFF"/>
            </a:solidFill>
            <a:ln w="9525" cap="sq">
              <a:solidFill>
                <a:srgbClr val="0F4966"/>
              </a:solidFill>
              <a:prstDash val="solid"/>
              <a:miter/>
            </a:ln>
          </p:spPr>
        </p:sp>
        <p:sp>
          <p:nvSpPr>
            <p:cNvPr name="TextBox 7" id="7"/>
            <p:cNvSpPr txBox="true"/>
            <p:nvPr/>
          </p:nvSpPr>
          <p:spPr>
            <a:xfrm>
              <a:off x="0" y="-38100"/>
              <a:ext cx="2386002" cy="1071572"/>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H="true">
            <a:off x="1610475" y="4080026"/>
            <a:ext cx="0" cy="2781963"/>
          </a:xfrm>
          <a:prstGeom prst="line">
            <a:avLst/>
          </a:prstGeom>
          <a:ln cap="flat" w="19050">
            <a:solidFill>
              <a:srgbClr val="0F4966"/>
            </a:solidFill>
            <a:prstDash val="solid"/>
            <a:headEnd type="oval" len="lg" w="lg"/>
            <a:tailEnd type="oval" len="lg" w="lg"/>
          </a:ln>
        </p:spPr>
      </p:sp>
      <p:sp>
        <p:nvSpPr>
          <p:cNvPr name="Freeform 9" id="9"/>
          <p:cNvSpPr/>
          <p:nvPr/>
        </p:nvSpPr>
        <p:spPr>
          <a:xfrm flipH="false" flipV="false" rot="0">
            <a:off x="-2934684" y="-484096"/>
            <a:ext cx="5869369" cy="2934684"/>
          </a:xfrm>
          <a:custGeom>
            <a:avLst/>
            <a:gdLst/>
            <a:ahLst/>
            <a:cxnLst/>
            <a:rect r="r" b="b" t="t" l="l"/>
            <a:pathLst>
              <a:path h="2934684" w="5869369">
                <a:moveTo>
                  <a:pt x="0" y="0"/>
                </a:moveTo>
                <a:lnTo>
                  <a:pt x="5869368" y="0"/>
                </a:lnTo>
                <a:lnTo>
                  <a:pt x="5869368" y="2934685"/>
                </a:lnTo>
                <a:lnTo>
                  <a:pt x="0" y="29346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315662" y="1691960"/>
            <a:ext cx="8501008" cy="1374381"/>
          </a:xfrm>
          <a:prstGeom prst="rect">
            <a:avLst/>
          </a:prstGeom>
        </p:spPr>
        <p:txBody>
          <a:bodyPr anchor="t" rtlCol="false" tIns="0" lIns="0" bIns="0" rIns="0">
            <a:spAutoFit/>
          </a:bodyPr>
          <a:lstStyle/>
          <a:p>
            <a:pPr algn="l" marL="0" indent="0" lvl="0">
              <a:lnSpc>
                <a:spcPts val="11396"/>
              </a:lnSpc>
              <a:spcBef>
                <a:spcPct val="0"/>
              </a:spcBef>
            </a:pPr>
            <a:r>
              <a:rPr lang="en-US" b="true" sz="8140" strike="noStrike" u="none">
                <a:solidFill>
                  <a:srgbClr val="092F42"/>
                </a:solidFill>
                <a:latin typeface="Cormorant Garamond Bold"/>
                <a:ea typeface="Cormorant Garamond Bold"/>
                <a:cs typeface="Cormorant Garamond Bold"/>
                <a:sym typeface="Cormorant Garamond Bold"/>
              </a:rPr>
              <a:t>Business Overview</a:t>
            </a:r>
          </a:p>
        </p:txBody>
      </p:sp>
      <p:sp>
        <p:nvSpPr>
          <p:cNvPr name="TextBox 11" id="11"/>
          <p:cNvSpPr txBox="true"/>
          <p:nvPr/>
        </p:nvSpPr>
        <p:spPr>
          <a:xfrm rot="0">
            <a:off x="2441286" y="4003826"/>
            <a:ext cx="8249761" cy="3006641"/>
          </a:xfrm>
          <a:prstGeom prst="rect">
            <a:avLst/>
          </a:prstGeom>
        </p:spPr>
        <p:txBody>
          <a:bodyPr anchor="t" rtlCol="false" tIns="0" lIns="0" bIns="0" rIns="0">
            <a:spAutoFit/>
          </a:bodyPr>
          <a:lstStyle/>
          <a:p>
            <a:pPr algn="ctr">
              <a:lnSpc>
                <a:spcPts val="5346"/>
              </a:lnSpc>
            </a:pPr>
            <a:r>
              <a:rPr lang="en-US" sz="3819">
                <a:solidFill>
                  <a:srgbClr val="092F42"/>
                </a:solidFill>
                <a:latin typeface="Glacial Indifference"/>
                <a:ea typeface="Glacial Indifference"/>
                <a:cs typeface="Glacial Indifference"/>
                <a:sym typeface="Glacial Indifference"/>
              </a:rPr>
              <a:t>What are the most effective ways to reach and engage beauty consumers </a:t>
            </a:r>
          </a:p>
          <a:p>
            <a:pPr algn="ctr">
              <a:lnSpc>
                <a:spcPts val="5346"/>
              </a:lnSpc>
            </a:pPr>
            <a:r>
              <a:rPr lang="en-US" sz="3819">
                <a:solidFill>
                  <a:srgbClr val="092F42"/>
                </a:solidFill>
                <a:latin typeface="Glacial Indifference"/>
                <a:ea typeface="Glacial Indifference"/>
                <a:cs typeface="Glacial Indifference"/>
                <a:sym typeface="Glacial Indifference"/>
              </a:rPr>
              <a:t>in order to maximize advertising performance and revenue?</a:t>
            </a:r>
          </a:p>
          <a:p>
            <a:pPr algn="ctr">
              <a:lnSpc>
                <a:spcPts val="2362"/>
              </a:lnSpc>
            </a:pPr>
          </a:p>
        </p:txBody>
      </p:sp>
      <p:sp>
        <p:nvSpPr>
          <p:cNvPr name="Freeform 12" id="12"/>
          <p:cNvSpPr/>
          <p:nvPr/>
        </p:nvSpPr>
        <p:spPr>
          <a:xfrm flipH="false" flipV="false" rot="5400000">
            <a:off x="15543484" y="7494014"/>
            <a:ext cx="3659355" cy="1829678"/>
          </a:xfrm>
          <a:custGeom>
            <a:avLst/>
            <a:gdLst/>
            <a:ahLst/>
            <a:cxnLst/>
            <a:rect r="r" b="b" t="t" l="l"/>
            <a:pathLst>
              <a:path h="1829678" w="3659355">
                <a:moveTo>
                  <a:pt x="0" y="0"/>
                </a:moveTo>
                <a:lnTo>
                  <a:pt x="3659355" y="0"/>
                </a:lnTo>
                <a:lnTo>
                  <a:pt x="3659355" y="1829677"/>
                </a:lnTo>
                <a:lnTo>
                  <a:pt x="0" y="18296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5400000">
            <a:off x="13467502" y="6314383"/>
            <a:ext cx="2147819" cy="1073909"/>
          </a:xfrm>
          <a:custGeom>
            <a:avLst/>
            <a:gdLst/>
            <a:ahLst/>
            <a:cxnLst/>
            <a:rect r="r" b="b" t="t" l="l"/>
            <a:pathLst>
              <a:path h="1073909" w="2147819">
                <a:moveTo>
                  <a:pt x="0" y="0"/>
                </a:moveTo>
                <a:lnTo>
                  <a:pt x="2147819" y="0"/>
                </a:lnTo>
                <a:lnTo>
                  <a:pt x="2147819" y="1073910"/>
                </a:lnTo>
                <a:lnTo>
                  <a:pt x="0" y="1073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397952" y="5545882"/>
            <a:ext cx="7857042" cy="2610912"/>
            <a:chOff x="0" y="0"/>
            <a:chExt cx="2069345" cy="687648"/>
          </a:xfrm>
        </p:grpSpPr>
        <p:sp>
          <p:nvSpPr>
            <p:cNvPr name="Freeform 5" id="5"/>
            <p:cNvSpPr/>
            <p:nvPr/>
          </p:nvSpPr>
          <p:spPr>
            <a:xfrm flipH="false" flipV="false" rot="0">
              <a:off x="0" y="0"/>
              <a:ext cx="2069345" cy="687648"/>
            </a:xfrm>
            <a:custGeom>
              <a:avLst/>
              <a:gdLst/>
              <a:ahLst/>
              <a:cxnLst/>
              <a:rect r="r" b="b" t="t" l="l"/>
              <a:pathLst>
                <a:path h="687648" w="2069345">
                  <a:moveTo>
                    <a:pt x="19707" y="0"/>
                  </a:moveTo>
                  <a:lnTo>
                    <a:pt x="2049638" y="0"/>
                  </a:lnTo>
                  <a:cubicBezTo>
                    <a:pt x="2054864" y="0"/>
                    <a:pt x="2059877" y="2076"/>
                    <a:pt x="2063573" y="5772"/>
                  </a:cubicBezTo>
                  <a:cubicBezTo>
                    <a:pt x="2067268" y="9468"/>
                    <a:pt x="2069345" y="14480"/>
                    <a:pt x="2069345" y="19707"/>
                  </a:cubicBezTo>
                  <a:lnTo>
                    <a:pt x="2069345" y="667941"/>
                  </a:lnTo>
                  <a:cubicBezTo>
                    <a:pt x="2069345" y="673167"/>
                    <a:pt x="2067268" y="678180"/>
                    <a:pt x="2063573" y="681876"/>
                  </a:cubicBezTo>
                  <a:cubicBezTo>
                    <a:pt x="2059877" y="685571"/>
                    <a:pt x="2054864" y="687648"/>
                    <a:pt x="2049638" y="687648"/>
                  </a:cubicBezTo>
                  <a:lnTo>
                    <a:pt x="19707" y="687648"/>
                  </a:lnTo>
                  <a:cubicBezTo>
                    <a:pt x="14480" y="687648"/>
                    <a:pt x="9468" y="685571"/>
                    <a:pt x="5772" y="681876"/>
                  </a:cubicBezTo>
                  <a:cubicBezTo>
                    <a:pt x="2076" y="678180"/>
                    <a:pt x="0" y="673167"/>
                    <a:pt x="0" y="667941"/>
                  </a:cubicBezTo>
                  <a:lnTo>
                    <a:pt x="0" y="19707"/>
                  </a:lnTo>
                  <a:cubicBezTo>
                    <a:pt x="0" y="14480"/>
                    <a:pt x="2076" y="9468"/>
                    <a:pt x="5772" y="5772"/>
                  </a:cubicBezTo>
                  <a:cubicBezTo>
                    <a:pt x="9468" y="2076"/>
                    <a:pt x="14480" y="0"/>
                    <a:pt x="19707" y="0"/>
                  </a:cubicBezTo>
                  <a:close/>
                </a:path>
              </a:pathLst>
            </a:custGeom>
            <a:solidFill>
              <a:srgbClr val="0F4966"/>
            </a:solidFill>
          </p:spPr>
        </p:sp>
        <p:sp>
          <p:nvSpPr>
            <p:cNvPr name="TextBox 6" id="6"/>
            <p:cNvSpPr txBox="true"/>
            <p:nvPr/>
          </p:nvSpPr>
          <p:spPr>
            <a:xfrm>
              <a:off x="0" y="-38100"/>
              <a:ext cx="2069345" cy="72574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71866" y="1028700"/>
            <a:ext cx="4104925" cy="8209851"/>
            <a:chOff x="0" y="0"/>
            <a:chExt cx="3175000" cy="6350000"/>
          </a:xfrm>
        </p:grpSpPr>
        <p:sp>
          <p:nvSpPr>
            <p:cNvPr name="Freeform 8" id="8"/>
            <p:cNvSpPr/>
            <p:nvPr/>
          </p:nvSpPr>
          <p:spPr>
            <a:xfrm flipH="false" flipV="false" rot="0">
              <a:off x="0" y="0"/>
              <a:ext cx="3175000" cy="6350000"/>
            </a:xfrm>
            <a:custGeom>
              <a:avLst/>
              <a:gdLst/>
              <a:ahLst/>
              <a:cxnLst/>
              <a:rect r="r" b="b" t="t" l="l"/>
              <a:pathLst>
                <a:path h="6350000" w="3175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5"/>
              <a:stretch>
                <a:fillRect l="-16666" t="0" r="-16666" b="0"/>
              </a:stretch>
            </a:blipFill>
            <a:ln w="38100" cap="sq">
              <a:solidFill>
                <a:srgbClr val="0F4966"/>
              </a:solidFill>
              <a:prstDash val="solid"/>
              <a:miter/>
            </a:ln>
          </p:spPr>
        </p:sp>
      </p:grpSp>
      <p:sp>
        <p:nvSpPr>
          <p:cNvPr name="TextBox 9" id="9"/>
          <p:cNvSpPr txBox="true"/>
          <p:nvPr/>
        </p:nvSpPr>
        <p:spPr>
          <a:xfrm rot="0">
            <a:off x="6397952" y="2800591"/>
            <a:ext cx="10861348" cy="2520500"/>
          </a:xfrm>
          <a:prstGeom prst="rect">
            <a:avLst/>
          </a:prstGeom>
        </p:spPr>
        <p:txBody>
          <a:bodyPr anchor="t" rtlCol="false" tIns="0" lIns="0" bIns="0" rIns="0">
            <a:spAutoFit/>
          </a:bodyPr>
          <a:lstStyle/>
          <a:p>
            <a:pPr algn="l" marL="0" indent="0" lvl="0">
              <a:lnSpc>
                <a:spcPts val="20674"/>
              </a:lnSpc>
              <a:spcBef>
                <a:spcPct val="0"/>
              </a:spcBef>
            </a:pPr>
            <a:r>
              <a:rPr lang="en-US" b="true" sz="14767" strike="noStrike" u="none">
                <a:solidFill>
                  <a:srgbClr val="092F42"/>
                </a:solidFill>
                <a:latin typeface="Cormorant Garamond Bold"/>
                <a:ea typeface="Cormorant Garamond Bold"/>
                <a:cs typeface="Cormorant Garamond Bold"/>
                <a:sym typeface="Cormorant Garamond Bold"/>
              </a:rPr>
              <a:t>Thank You</a:t>
            </a:r>
          </a:p>
        </p:txBody>
      </p:sp>
      <p:sp>
        <p:nvSpPr>
          <p:cNvPr name="TextBox 10" id="10"/>
          <p:cNvSpPr txBox="true"/>
          <p:nvPr/>
        </p:nvSpPr>
        <p:spPr>
          <a:xfrm rot="0">
            <a:off x="6908373" y="5910315"/>
            <a:ext cx="6836200" cy="1510032"/>
          </a:xfrm>
          <a:prstGeom prst="rect">
            <a:avLst/>
          </a:prstGeom>
        </p:spPr>
        <p:txBody>
          <a:bodyPr anchor="t" rtlCol="false" tIns="0" lIns="0" bIns="0" rIns="0">
            <a:spAutoFit/>
          </a:bodyPr>
          <a:lstStyle/>
          <a:p>
            <a:pPr algn="ctr">
              <a:lnSpc>
                <a:spcPts val="6019"/>
              </a:lnSpc>
            </a:pPr>
            <a:r>
              <a:rPr lang="en-US" sz="4299">
                <a:solidFill>
                  <a:srgbClr val="FFFFFF"/>
                </a:solidFill>
                <a:latin typeface="Glacial Indifference"/>
                <a:ea typeface="Glacial Indifference"/>
                <a:cs typeface="Glacial Indifference"/>
                <a:sym typeface="Glacial Indifference"/>
              </a:rPr>
              <a:t>Please reach out if you have any questions !!</a:t>
            </a:r>
          </a:p>
        </p:txBody>
      </p:sp>
      <p:sp>
        <p:nvSpPr>
          <p:cNvPr name="Freeform 11" id="11"/>
          <p:cNvSpPr/>
          <p:nvPr/>
        </p:nvSpPr>
        <p:spPr>
          <a:xfrm flipH="false" flipV="false" rot="0">
            <a:off x="-1030" y="7420346"/>
            <a:ext cx="2945790" cy="1472895"/>
          </a:xfrm>
          <a:custGeom>
            <a:avLst/>
            <a:gdLst/>
            <a:ahLst/>
            <a:cxnLst/>
            <a:rect r="r" b="b" t="t" l="l"/>
            <a:pathLst>
              <a:path h="1472895" w="2945790">
                <a:moveTo>
                  <a:pt x="0" y="0"/>
                </a:moveTo>
                <a:lnTo>
                  <a:pt x="2945791" y="0"/>
                </a:lnTo>
                <a:lnTo>
                  <a:pt x="2945791" y="1472895"/>
                </a:lnTo>
                <a:lnTo>
                  <a:pt x="0" y="1472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1512404" y="789443"/>
            <a:ext cx="7812782" cy="7457656"/>
          </a:xfrm>
          <a:custGeom>
            <a:avLst/>
            <a:gdLst/>
            <a:ahLst/>
            <a:cxnLst/>
            <a:rect r="r" b="b" t="t" l="l"/>
            <a:pathLst>
              <a:path h="7457656" w="7812782">
                <a:moveTo>
                  <a:pt x="0" y="0"/>
                </a:moveTo>
                <a:lnTo>
                  <a:pt x="7812782" y="0"/>
                </a:lnTo>
                <a:lnTo>
                  <a:pt x="7812782" y="7457656"/>
                </a:lnTo>
                <a:lnTo>
                  <a:pt x="0" y="7457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599129" y="2392450"/>
            <a:ext cx="1639333" cy="4251642"/>
            <a:chOff x="0" y="0"/>
            <a:chExt cx="1818386" cy="4716018"/>
          </a:xfrm>
        </p:grpSpPr>
        <p:sp>
          <p:nvSpPr>
            <p:cNvPr name="Freeform 5" id="5"/>
            <p:cNvSpPr/>
            <p:nvPr/>
          </p:nvSpPr>
          <p:spPr>
            <a:xfrm flipH="false" flipV="false" rot="0">
              <a:off x="0" y="-22987"/>
              <a:ext cx="1818386" cy="4739005"/>
            </a:xfrm>
            <a:custGeom>
              <a:avLst/>
              <a:gdLst/>
              <a:ahLst/>
              <a:cxnLst/>
              <a:rect r="r" b="b" t="t" l="l"/>
              <a:pathLst>
                <a:path h="4739005" w="1818386">
                  <a:moveTo>
                    <a:pt x="495935" y="4015740"/>
                  </a:moveTo>
                  <a:lnTo>
                    <a:pt x="495935" y="1164209"/>
                  </a:lnTo>
                  <a:cubicBezTo>
                    <a:pt x="495935" y="861187"/>
                    <a:pt x="392557" y="826643"/>
                    <a:pt x="0" y="923163"/>
                  </a:cubicBezTo>
                  <a:lnTo>
                    <a:pt x="0" y="688848"/>
                  </a:lnTo>
                  <a:cubicBezTo>
                    <a:pt x="420116" y="613029"/>
                    <a:pt x="1053846" y="192913"/>
                    <a:pt x="1239774" y="55118"/>
                  </a:cubicBezTo>
                  <a:cubicBezTo>
                    <a:pt x="1315593" y="0"/>
                    <a:pt x="1391285" y="13843"/>
                    <a:pt x="1363726" y="110236"/>
                  </a:cubicBezTo>
                  <a:cubicBezTo>
                    <a:pt x="1336167" y="206629"/>
                    <a:pt x="1322451" y="509778"/>
                    <a:pt x="1322451" y="778383"/>
                  </a:cubicBezTo>
                  <a:lnTo>
                    <a:pt x="1322451" y="923036"/>
                  </a:lnTo>
                  <a:cubicBezTo>
                    <a:pt x="1322451" y="991870"/>
                    <a:pt x="1322451" y="1067689"/>
                    <a:pt x="1322451" y="1164082"/>
                  </a:cubicBezTo>
                  <a:lnTo>
                    <a:pt x="1322451" y="4015740"/>
                  </a:lnTo>
                  <a:cubicBezTo>
                    <a:pt x="1322451" y="4539234"/>
                    <a:pt x="1515364" y="4683887"/>
                    <a:pt x="1818386" y="4739005"/>
                  </a:cubicBezTo>
                  <a:lnTo>
                    <a:pt x="0" y="4739005"/>
                  </a:lnTo>
                  <a:cubicBezTo>
                    <a:pt x="303022" y="4683887"/>
                    <a:pt x="495935" y="4539234"/>
                    <a:pt x="495935" y="4015740"/>
                  </a:cubicBezTo>
                  <a:close/>
                </a:path>
              </a:pathLst>
            </a:custGeom>
            <a:solidFill>
              <a:srgbClr val="FFC966"/>
            </a:solidFill>
            <a:ln w="12700">
              <a:solidFill>
                <a:srgbClr val="000000"/>
              </a:solidFill>
            </a:ln>
          </p:spPr>
        </p:sp>
      </p:grpSp>
      <p:sp>
        <p:nvSpPr>
          <p:cNvPr name="TextBox 6" id="6"/>
          <p:cNvSpPr txBox="true"/>
          <p:nvPr/>
        </p:nvSpPr>
        <p:spPr>
          <a:xfrm rot="0">
            <a:off x="10108595" y="2524946"/>
            <a:ext cx="7014000" cy="4322903"/>
          </a:xfrm>
          <a:prstGeom prst="rect">
            <a:avLst/>
          </a:prstGeom>
        </p:spPr>
        <p:txBody>
          <a:bodyPr anchor="t" rtlCol="false" tIns="0" lIns="0" bIns="0" rIns="0">
            <a:spAutoFit/>
          </a:bodyPr>
          <a:lstStyle/>
          <a:p>
            <a:pPr algn="ctr" marL="0" indent="0" lvl="0">
              <a:lnSpc>
                <a:spcPts val="8603"/>
              </a:lnSpc>
              <a:spcBef>
                <a:spcPct val="0"/>
              </a:spcBef>
            </a:pPr>
            <a:r>
              <a:rPr lang="en-US" b="true" sz="6145" i="true">
                <a:solidFill>
                  <a:srgbClr val="092F42"/>
                </a:solidFill>
                <a:latin typeface="Cormorant Garamond Bold Italics"/>
                <a:ea typeface="Cormorant Garamond Bold Italics"/>
                <a:cs typeface="Cormorant Garamond Bold Italics"/>
                <a:sym typeface="Cormorant Garamond Bold Italics"/>
              </a:rPr>
              <a:t>  Understanding the Beauty Consumer: Why This Industry &amp; Who We're Targeting</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sp>
        <p:nvSpPr>
          <p:cNvPr name="Freeform 3" id="3"/>
          <p:cNvSpPr/>
          <p:nvPr/>
        </p:nvSpPr>
        <p:spPr>
          <a:xfrm flipH="false" flipV="false" rot="0">
            <a:off x="2692444" y="1101183"/>
            <a:ext cx="5032684" cy="8084633"/>
          </a:xfrm>
          <a:custGeom>
            <a:avLst/>
            <a:gdLst/>
            <a:ahLst/>
            <a:cxnLst/>
            <a:rect r="r" b="b" t="t" l="l"/>
            <a:pathLst>
              <a:path h="8084633" w="5032684">
                <a:moveTo>
                  <a:pt x="0" y="0"/>
                </a:moveTo>
                <a:lnTo>
                  <a:pt x="5032684" y="0"/>
                </a:lnTo>
                <a:lnTo>
                  <a:pt x="5032684" y="8084634"/>
                </a:lnTo>
                <a:lnTo>
                  <a:pt x="0" y="8084634"/>
                </a:lnTo>
                <a:lnTo>
                  <a:pt x="0" y="0"/>
                </a:lnTo>
                <a:close/>
              </a:path>
            </a:pathLst>
          </a:custGeom>
          <a:blipFill>
            <a:blip r:embed="rId3"/>
            <a:stretch>
              <a:fillRect l="0" t="0" r="0" b="0"/>
            </a:stretch>
          </a:blipFill>
        </p:spPr>
      </p:sp>
      <p:grpSp>
        <p:nvGrpSpPr>
          <p:cNvPr name="Group 4" id="4"/>
          <p:cNvGrpSpPr/>
          <p:nvPr/>
        </p:nvGrpSpPr>
        <p:grpSpPr>
          <a:xfrm rot="0">
            <a:off x="3371307" y="1028700"/>
            <a:ext cx="4353822" cy="622637"/>
            <a:chOff x="0" y="0"/>
            <a:chExt cx="1146686" cy="163987"/>
          </a:xfrm>
        </p:grpSpPr>
        <p:sp>
          <p:nvSpPr>
            <p:cNvPr name="Freeform 5" id="5"/>
            <p:cNvSpPr/>
            <p:nvPr/>
          </p:nvSpPr>
          <p:spPr>
            <a:xfrm flipH="false" flipV="false" rot="0">
              <a:off x="0" y="0"/>
              <a:ext cx="1146686" cy="163987"/>
            </a:xfrm>
            <a:custGeom>
              <a:avLst/>
              <a:gdLst/>
              <a:ahLst/>
              <a:cxnLst/>
              <a:rect r="r" b="b" t="t" l="l"/>
              <a:pathLst>
                <a:path h="163987" w="1146686">
                  <a:moveTo>
                    <a:pt x="0" y="0"/>
                  </a:moveTo>
                  <a:lnTo>
                    <a:pt x="1146686" y="0"/>
                  </a:lnTo>
                  <a:lnTo>
                    <a:pt x="1146686" y="163987"/>
                  </a:lnTo>
                  <a:lnTo>
                    <a:pt x="0" y="163987"/>
                  </a:lnTo>
                  <a:close/>
                </a:path>
              </a:pathLst>
            </a:custGeom>
            <a:solidFill>
              <a:srgbClr val="FFFFFF"/>
            </a:solidFill>
            <a:ln cap="sq">
              <a:noFill/>
              <a:prstDash val="solid"/>
              <a:miter/>
            </a:ln>
          </p:spPr>
        </p:sp>
        <p:sp>
          <p:nvSpPr>
            <p:cNvPr name="TextBox 6" id="6"/>
            <p:cNvSpPr txBox="true"/>
            <p:nvPr/>
          </p:nvSpPr>
          <p:spPr>
            <a:xfrm>
              <a:off x="0" y="-47625"/>
              <a:ext cx="1146686" cy="211612"/>
            </a:xfrm>
            <a:prstGeom prst="rect">
              <a:avLst/>
            </a:prstGeom>
          </p:spPr>
          <p:txBody>
            <a:bodyPr anchor="ctr" rtlCol="false" tIns="50800" lIns="50800" bIns="50800" rIns="50800"/>
            <a:lstStyle/>
            <a:p>
              <a:pPr algn="ctr" marL="0" indent="0" lvl="0">
                <a:lnSpc>
                  <a:spcPts val="2799"/>
                </a:lnSpc>
                <a:spcBef>
                  <a:spcPct val="0"/>
                </a:spcBef>
              </a:pPr>
              <a:r>
                <a:rPr lang="en-US" b="true" sz="1999" strike="noStrike" u="none">
                  <a:solidFill>
                    <a:srgbClr val="000000"/>
                  </a:solidFill>
                  <a:latin typeface="Glacial Indifference Bold"/>
                  <a:ea typeface="Glacial Indifference Bold"/>
                  <a:cs typeface="Glacial Indifference Bold"/>
                  <a:sym typeface="Glacial Indifference Bold"/>
                </a:rPr>
                <a:t>5k-10K Impressions</a:t>
              </a:r>
            </a:p>
          </p:txBody>
        </p:sp>
      </p:grpSp>
      <p:sp>
        <p:nvSpPr>
          <p:cNvPr name="Freeform 7" id="7"/>
          <p:cNvSpPr/>
          <p:nvPr/>
        </p:nvSpPr>
        <p:spPr>
          <a:xfrm flipH="false" flipV="false" rot="0">
            <a:off x="10527947" y="1028700"/>
            <a:ext cx="5067609" cy="8157117"/>
          </a:xfrm>
          <a:custGeom>
            <a:avLst/>
            <a:gdLst/>
            <a:ahLst/>
            <a:cxnLst/>
            <a:rect r="r" b="b" t="t" l="l"/>
            <a:pathLst>
              <a:path h="8157117" w="5067609">
                <a:moveTo>
                  <a:pt x="0" y="0"/>
                </a:moveTo>
                <a:lnTo>
                  <a:pt x="5067609" y="0"/>
                </a:lnTo>
                <a:lnTo>
                  <a:pt x="5067609" y="8157117"/>
                </a:lnTo>
                <a:lnTo>
                  <a:pt x="0" y="8157117"/>
                </a:lnTo>
                <a:lnTo>
                  <a:pt x="0" y="0"/>
                </a:lnTo>
                <a:close/>
              </a:path>
            </a:pathLst>
          </a:custGeom>
          <a:blipFill>
            <a:blip r:embed="rId4"/>
            <a:stretch>
              <a:fillRect l="0" t="0" r="0" b="0"/>
            </a:stretch>
          </a:blipFill>
        </p:spPr>
      </p:sp>
      <p:grpSp>
        <p:nvGrpSpPr>
          <p:cNvPr name="Group 8" id="8"/>
          <p:cNvGrpSpPr/>
          <p:nvPr/>
        </p:nvGrpSpPr>
        <p:grpSpPr>
          <a:xfrm rot="0">
            <a:off x="11241734" y="1028700"/>
            <a:ext cx="4353822" cy="571373"/>
            <a:chOff x="0" y="0"/>
            <a:chExt cx="1146686" cy="150485"/>
          </a:xfrm>
        </p:grpSpPr>
        <p:sp>
          <p:nvSpPr>
            <p:cNvPr name="Freeform 9" id="9"/>
            <p:cNvSpPr/>
            <p:nvPr/>
          </p:nvSpPr>
          <p:spPr>
            <a:xfrm flipH="false" flipV="false" rot="0">
              <a:off x="0" y="0"/>
              <a:ext cx="1146686" cy="150485"/>
            </a:xfrm>
            <a:custGeom>
              <a:avLst/>
              <a:gdLst/>
              <a:ahLst/>
              <a:cxnLst/>
              <a:rect r="r" b="b" t="t" l="l"/>
              <a:pathLst>
                <a:path h="150485" w="1146686">
                  <a:moveTo>
                    <a:pt x="0" y="0"/>
                  </a:moveTo>
                  <a:lnTo>
                    <a:pt x="1146686" y="0"/>
                  </a:lnTo>
                  <a:lnTo>
                    <a:pt x="1146686" y="150485"/>
                  </a:lnTo>
                  <a:lnTo>
                    <a:pt x="0" y="150485"/>
                  </a:lnTo>
                  <a:close/>
                </a:path>
              </a:pathLst>
            </a:custGeom>
            <a:solidFill>
              <a:srgbClr val="FFFFFF"/>
            </a:solidFill>
          </p:spPr>
        </p:sp>
        <p:sp>
          <p:nvSpPr>
            <p:cNvPr name="TextBox 10" id="10"/>
            <p:cNvSpPr txBox="true"/>
            <p:nvPr/>
          </p:nvSpPr>
          <p:spPr>
            <a:xfrm>
              <a:off x="0" y="-47625"/>
              <a:ext cx="1146686" cy="198110"/>
            </a:xfrm>
            <a:prstGeom prst="rect">
              <a:avLst/>
            </a:prstGeom>
          </p:spPr>
          <p:txBody>
            <a:bodyPr anchor="ctr" rtlCol="false" tIns="50800" lIns="50800" bIns="50800" rIns="50800"/>
            <a:lstStyle/>
            <a:p>
              <a:pPr algn="ctr">
                <a:lnSpc>
                  <a:spcPts val="2799"/>
                </a:lnSpc>
              </a:pPr>
              <a:r>
                <a:rPr lang="en-US" b="true" sz="1999">
                  <a:solidFill>
                    <a:srgbClr val="000000"/>
                  </a:solidFill>
                  <a:latin typeface="Glacial Indifference Bold"/>
                  <a:ea typeface="Glacial Indifference Bold"/>
                  <a:cs typeface="Glacial Indifference Bold"/>
                  <a:sym typeface="Glacial Indifference Bold"/>
                </a:rPr>
                <a:t>10k-20K Impressions</a:t>
              </a:r>
            </a:p>
          </p:txBody>
        </p:sp>
      </p:gr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marL="0" indent="0" lvl="0">
              <a:lnSpc>
                <a:spcPts val="2800"/>
              </a:lnSpc>
              <a:spcBef>
                <a:spcPct val="0"/>
              </a:spcBef>
            </a:pPr>
            <a:r>
              <a:rPr lang="en-US" sz="2000" strike="noStrike" u="none">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grpSp>
        <p:nvGrpSpPr>
          <p:cNvPr name="Group 3" id="3"/>
          <p:cNvGrpSpPr/>
          <p:nvPr/>
        </p:nvGrpSpPr>
        <p:grpSpPr>
          <a:xfrm rot="0">
            <a:off x="3271964" y="1028700"/>
            <a:ext cx="11744072" cy="8229600"/>
            <a:chOff x="0" y="0"/>
            <a:chExt cx="15658762" cy="10972800"/>
          </a:xfrm>
        </p:grpSpPr>
        <p:sp>
          <p:nvSpPr>
            <p:cNvPr name="Freeform 4" id="4"/>
            <p:cNvSpPr/>
            <p:nvPr/>
          </p:nvSpPr>
          <p:spPr>
            <a:xfrm flipH="false" flipV="false" rot="0">
              <a:off x="0" y="144332"/>
              <a:ext cx="6091013" cy="10828468"/>
            </a:xfrm>
            <a:custGeom>
              <a:avLst/>
              <a:gdLst/>
              <a:ahLst/>
              <a:cxnLst/>
              <a:rect r="r" b="b" t="t" l="l"/>
              <a:pathLst>
                <a:path h="10828468" w="6091013">
                  <a:moveTo>
                    <a:pt x="0" y="0"/>
                  </a:moveTo>
                  <a:lnTo>
                    <a:pt x="6091013" y="0"/>
                  </a:lnTo>
                  <a:lnTo>
                    <a:pt x="6091013" y="10828468"/>
                  </a:lnTo>
                  <a:lnTo>
                    <a:pt x="0" y="10828468"/>
                  </a:lnTo>
                  <a:lnTo>
                    <a:pt x="0" y="0"/>
                  </a:lnTo>
                  <a:close/>
                </a:path>
              </a:pathLst>
            </a:custGeom>
            <a:blipFill>
              <a:blip r:embed="rId3"/>
              <a:stretch>
                <a:fillRect l="0" t="0" r="0" b="0"/>
              </a:stretch>
            </a:blipFill>
          </p:spPr>
        </p:sp>
        <p:grpSp>
          <p:nvGrpSpPr>
            <p:cNvPr name="Group 5" id="5"/>
            <p:cNvGrpSpPr/>
            <p:nvPr/>
          </p:nvGrpSpPr>
          <p:grpSpPr>
            <a:xfrm rot="0">
              <a:off x="362276" y="0"/>
              <a:ext cx="5728737" cy="931685"/>
              <a:chOff x="0" y="0"/>
              <a:chExt cx="1146686" cy="186490"/>
            </a:xfrm>
          </p:grpSpPr>
          <p:sp>
            <p:nvSpPr>
              <p:cNvPr name="Freeform 6" id="6"/>
              <p:cNvSpPr/>
              <p:nvPr/>
            </p:nvSpPr>
            <p:spPr>
              <a:xfrm flipH="false" flipV="false" rot="0">
                <a:off x="0" y="0"/>
                <a:ext cx="1146686" cy="186490"/>
              </a:xfrm>
              <a:custGeom>
                <a:avLst/>
                <a:gdLst/>
                <a:ahLst/>
                <a:cxnLst/>
                <a:rect r="r" b="b" t="t" l="l"/>
                <a:pathLst>
                  <a:path h="186490" w="1146686">
                    <a:moveTo>
                      <a:pt x="0" y="0"/>
                    </a:moveTo>
                    <a:lnTo>
                      <a:pt x="1146686" y="0"/>
                    </a:lnTo>
                    <a:lnTo>
                      <a:pt x="1146686" y="186490"/>
                    </a:lnTo>
                    <a:lnTo>
                      <a:pt x="0" y="186490"/>
                    </a:lnTo>
                    <a:close/>
                  </a:path>
                </a:pathLst>
              </a:custGeom>
              <a:solidFill>
                <a:srgbClr val="FFFFFF"/>
              </a:solidFill>
              <a:ln cap="sq">
                <a:noFill/>
                <a:prstDash val="solid"/>
                <a:miter/>
              </a:ln>
            </p:spPr>
          </p:sp>
          <p:sp>
            <p:nvSpPr>
              <p:cNvPr name="TextBox 7" id="7"/>
              <p:cNvSpPr txBox="true"/>
              <p:nvPr/>
            </p:nvSpPr>
            <p:spPr>
              <a:xfrm>
                <a:off x="0" y="-47625"/>
                <a:ext cx="1146686" cy="234115"/>
              </a:xfrm>
              <a:prstGeom prst="rect">
                <a:avLst/>
              </a:prstGeom>
            </p:spPr>
            <p:txBody>
              <a:bodyPr anchor="ctr" rtlCol="false" tIns="50800" lIns="50800" bIns="50800" rIns="50800"/>
              <a:lstStyle/>
              <a:p>
                <a:pPr algn="ctr" marL="0" indent="0" lvl="0">
                  <a:lnSpc>
                    <a:spcPts val="2799"/>
                  </a:lnSpc>
                  <a:spcBef>
                    <a:spcPct val="0"/>
                  </a:spcBef>
                </a:pPr>
                <a:r>
                  <a:rPr lang="en-US" b="true" sz="1999" strike="noStrike" u="none">
                    <a:solidFill>
                      <a:srgbClr val="000000"/>
                    </a:solidFill>
                    <a:latin typeface="Glacial Indifference Bold"/>
                    <a:ea typeface="Glacial Indifference Bold"/>
                    <a:cs typeface="Glacial Indifference Bold"/>
                    <a:sym typeface="Glacial Indifference Bold"/>
                  </a:rPr>
                  <a:t>5k-10K Impressions</a:t>
                </a:r>
              </a:p>
            </p:txBody>
          </p:sp>
        </p:grpSp>
        <p:sp>
          <p:nvSpPr>
            <p:cNvPr name="Freeform 8" id="8"/>
            <p:cNvSpPr/>
            <p:nvPr/>
          </p:nvSpPr>
          <p:spPr>
            <a:xfrm flipH="false" flipV="false" rot="0">
              <a:off x="9253390" y="0"/>
              <a:ext cx="6405372" cy="10972800"/>
            </a:xfrm>
            <a:custGeom>
              <a:avLst/>
              <a:gdLst/>
              <a:ahLst/>
              <a:cxnLst/>
              <a:rect r="r" b="b" t="t" l="l"/>
              <a:pathLst>
                <a:path h="10972800" w="6405372">
                  <a:moveTo>
                    <a:pt x="0" y="0"/>
                  </a:moveTo>
                  <a:lnTo>
                    <a:pt x="6405372" y="0"/>
                  </a:lnTo>
                  <a:lnTo>
                    <a:pt x="6405372" y="10972800"/>
                  </a:lnTo>
                  <a:lnTo>
                    <a:pt x="0" y="10972800"/>
                  </a:lnTo>
                  <a:lnTo>
                    <a:pt x="0" y="0"/>
                  </a:lnTo>
                  <a:close/>
                </a:path>
              </a:pathLst>
            </a:custGeom>
            <a:blipFill>
              <a:blip r:embed="rId4"/>
              <a:stretch>
                <a:fillRect l="0" t="0" r="0" b="0"/>
              </a:stretch>
            </a:blipFill>
          </p:spPr>
        </p:sp>
        <p:grpSp>
          <p:nvGrpSpPr>
            <p:cNvPr name="Group 9" id="9"/>
            <p:cNvGrpSpPr/>
            <p:nvPr/>
          </p:nvGrpSpPr>
          <p:grpSpPr>
            <a:xfrm rot="0">
              <a:off x="9930025" y="0"/>
              <a:ext cx="5728737" cy="751809"/>
              <a:chOff x="0" y="0"/>
              <a:chExt cx="1146686" cy="150485"/>
            </a:xfrm>
          </p:grpSpPr>
          <p:sp>
            <p:nvSpPr>
              <p:cNvPr name="Freeform 10" id="10"/>
              <p:cNvSpPr/>
              <p:nvPr/>
            </p:nvSpPr>
            <p:spPr>
              <a:xfrm flipH="false" flipV="false" rot="0">
                <a:off x="0" y="0"/>
                <a:ext cx="1146686" cy="150485"/>
              </a:xfrm>
              <a:custGeom>
                <a:avLst/>
                <a:gdLst/>
                <a:ahLst/>
                <a:cxnLst/>
                <a:rect r="r" b="b" t="t" l="l"/>
                <a:pathLst>
                  <a:path h="150485" w="1146686">
                    <a:moveTo>
                      <a:pt x="0" y="0"/>
                    </a:moveTo>
                    <a:lnTo>
                      <a:pt x="1146686" y="0"/>
                    </a:lnTo>
                    <a:lnTo>
                      <a:pt x="1146686" y="150485"/>
                    </a:lnTo>
                    <a:lnTo>
                      <a:pt x="0" y="150485"/>
                    </a:lnTo>
                    <a:close/>
                  </a:path>
                </a:pathLst>
              </a:custGeom>
              <a:solidFill>
                <a:srgbClr val="FFFFFF"/>
              </a:solidFill>
            </p:spPr>
          </p:sp>
          <p:sp>
            <p:nvSpPr>
              <p:cNvPr name="TextBox 11" id="11"/>
              <p:cNvSpPr txBox="true"/>
              <p:nvPr/>
            </p:nvSpPr>
            <p:spPr>
              <a:xfrm>
                <a:off x="0" y="-57150"/>
                <a:ext cx="1146686" cy="207635"/>
              </a:xfrm>
              <a:prstGeom prst="rect">
                <a:avLst/>
              </a:prstGeom>
            </p:spPr>
            <p:txBody>
              <a:bodyPr anchor="ctr" rtlCol="false" tIns="50800" lIns="50800" bIns="50800" rIns="50800"/>
              <a:lstStyle/>
              <a:p>
                <a:pPr algn="ctr">
                  <a:lnSpc>
                    <a:spcPts val="2800"/>
                  </a:lnSpc>
                </a:pPr>
                <a:r>
                  <a:rPr lang="en-US" b="true" sz="2000">
                    <a:solidFill>
                      <a:srgbClr val="000000"/>
                    </a:solidFill>
                    <a:latin typeface="Glacial Indifference Bold"/>
                    <a:ea typeface="Glacial Indifference Bold"/>
                    <a:cs typeface="Glacial Indifference Bold"/>
                    <a:sym typeface="Glacial Indifference Bold"/>
                  </a:rPr>
                  <a:t>10k-20K Impressions</a:t>
                </a:r>
              </a:p>
            </p:txBody>
          </p:sp>
        </p:grpSp>
      </p:gr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74" r="0" b="-4874"/>
            </a:stretch>
          </a:blipFill>
        </p:spPr>
      </p:sp>
      <p:grpSp>
        <p:nvGrpSpPr>
          <p:cNvPr name="Group 3" id="3"/>
          <p:cNvGrpSpPr/>
          <p:nvPr/>
        </p:nvGrpSpPr>
        <p:grpSpPr>
          <a:xfrm rot="0">
            <a:off x="4238508" y="1028700"/>
            <a:ext cx="3220162" cy="497080"/>
            <a:chOff x="0" y="0"/>
            <a:chExt cx="1004020" cy="154986"/>
          </a:xfrm>
        </p:grpSpPr>
        <p:sp>
          <p:nvSpPr>
            <p:cNvPr name="Freeform 4" id="4"/>
            <p:cNvSpPr/>
            <p:nvPr/>
          </p:nvSpPr>
          <p:spPr>
            <a:xfrm flipH="false" flipV="false" rot="0">
              <a:off x="0" y="0"/>
              <a:ext cx="1004020" cy="154986"/>
            </a:xfrm>
            <a:custGeom>
              <a:avLst/>
              <a:gdLst/>
              <a:ahLst/>
              <a:cxnLst/>
              <a:rect r="r" b="b" t="t" l="l"/>
              <a:pathLst>
                <a:path h="154986" w="1004020">
                  <a:moveTo>
                    <a:pt x="0" y="0"/>
                  </a:moveTo>
                  <a:lnTo>
                    <a:pt x="1004020" y="0"/>
                  </a:lnTo>
                  <a:lnTo>
                    <a:pt x="1004020" y="154986"/>
                  </a:lnTo>
                  <a:lnTo>
                    <a:pt x="0" y="154986"/>
                  </a:lnTo>
                  <a:close/>
                </a:path>
              </a:pathLst>
            </a:custGeom>
            <a:solidFill>
              <a:srgbClr val="FFFFFF"/>
            </a:solidFill>
          </p:spPr>
        </p:sp>
        <p:sp>
          <p:nvSpPr>
            <p:cNvPr name="TextBox 5" id="5"/>
            <p:cNvSpPr txBox="true"/>
            <p:nvPr/>
          </p:nvSpPr>
          <p:spPr>
            <a:xfrm>
              <a:off x="0" y="-47625"/>
              <a:ext cx="1004020" cy="202611"/>
            </a:xfrm>
            <a:prstGeom prst="rect">
              <a:avLst/>
            </a:prstGeom>
          </p:spPr>
          <p:txBody>
            <a:bodyPr anchor="ctr" rtlCol="false" tIns="50800" lIns="50800" bIns="50800" rIns="50800"/>
            <a:lstStyle/>
            <a:p>
              <a:pPr algn="ctr">
                <a:lnSpc>
                  <a:spcPts val="2799"/>
                </a:lnSpc>
              </a:pPr>
              <a:r>
                <a:rPr lang="en-US" b="true" sz="1999">
                  <a:solidFill>
                    <a:srgbClr val="000000"/>
                  </a:solidFill>
                  <a:latin typeface="Glacial Indifference Bold"/>
                  <a:ea typeface="Glacial Indifference Bold"/>
                  <a:cs typeface="Glacial Indifference Bold"/>
                  <a:sym typeface="Glacial Indifference Bold"/>
                </a:rPr>
                <a:t>20K+ Impressions</a:t>
              </a:r>
            </a:p>
          </p:txBody>
        </p:sp>
      </p:grpSp>
      <p:sp>
        <p:nvSpPr>
          <p:cNvPr name="Freeform 6" id="6"/>
          <p:cNvSpPr/>
          <p:nvPr/>
        </p:nvSpPr>
        <p:spPr>
          <a:xfrm flipH="false" flipV="false" rot="0">
            <a:off x="2430319" y="1028700"/>
            <a:ext cx="5028351" cy="8229600"/>
          </a:xfrm>
          <a:custGeom>
            <a:avLst/>
            <a:gdLst/>
            <a:ahLst/>
            <a:cxnLst/>
            <a:rect r="r" b="b" t="t" l="l"/>
            <a:pathLst>
              <a:path h="8229600" w="5028351">
                <a:moveTo>
                  <a:pt x="0" y="0"/>
                </a:moveTo>
                <a:lnTo>
                  <a:pt x="5028351" y="0"/>
                </a:lnTo>
                <a:lnTo>
                  <a:pt x="5028351" y="8229600"/>
                </a:lnTo>
                <a:lnTo>
                  <a:pt x="0" y="8229600"/>
                </a:lnTo>
                <a:lnTo>
                  <a:pt x="0" y="0"/>
                </a:lnTo>
                <a:close/>
              </a:path>
            </a:pathLst>
          </a:custGeom>
          <a:blipFill>
            <a:blip r:embed="rId3"/>
            <a:stretch>
              <a:fillRect l="0" t="-288" r="0" b="-288"/>
            </a:stretch>
          </a:blipFill>
        </p:spPr>
      </p:sp>
      <p:sp>
        <p:nvSpPr>
          <p:cNvPr name="TextBox 7" id="7"/>
          <p:cNvSpPr txBox="true"/>
          <p:nvPr/>
        </p:nvSpPr>
        <p:spPr>
          <a:xfrm rot="0">
            <a:off x="8121947" y="2946780"/>
            <a:ext cx="7735734" cy="4008122"/>
          </a:xfrm>
          <a:prstGeom prst="rect">
            <a:avLst/>
          </a:prstGeom>
        </p:spPr>
        <p:txBody>
          <a:bodyPr anchor="t" rtlCol="false" tIns="0" lIns="0" bIns="0" rIns="0">
            <a:spAutoFit/>
          </a:bodyPr>
          <a:lstStyle/>
          <a:p>
            <a:pPr algn="l" marL="647694" indent="-323847" lvl="1">
              <a:lnSpc>
                <a:spcPts val="5339"/>
              </a:lnSpc>
              <a:buFont typeface="Arial"/>
              <a:buChar char="•"/>
            </a:pPr>
            <a:r>
              <a:rPr lang="en-US" sz="2999">
                <a:solidFill>
                  <a:srgbClr val="000000"/>
                </a:solidFill>
                <a:latin typeface="Glacial Indifference"/>
                <a:ea typeface="Glacial Indifference"/>
                <a:cs typeface="Glacial Indifference"/>
                <a:sym typeface="Glacial Indifference"/>
              </a:rPr>
              <a:t>Viewability rates remained consistent across high-volume segments.</a:t>
            </a:r>
          </a:p>
          <a:p>
            <a:pPr algn="l" marL="647694" indent="-323847" lvl="1">
              <a:lnSpc>
                <a:spcPts val="5339"/>
              </a:lnSpc>
              <a:buFont typeface="Arial"/>
              <a:buChar char="•"/>
            </a:pPr>
            <a:r>
              <a:rPr lang="en-US" sz="2999">
                <a:solidFill>
                  <a:srgbClr val="000000"/>
                </a:solidFill>
                <a:latin typeface="Glacial Indifference"/>
                <a:ea typeface="Glacial Indifference"/>
                <a:cs typeface="Glacial Indifference"/>
                <a:sym typeface="Glacial Indifference"/>
              </a:rPr>
              <a:t>vCPM varied significantly, with Sports being the most expensive.</a:t>
            </a:r>
          </a:p>
          <a:p>
            <a:pPr algn="l" marL="647694" indent="-323847" lvl="1">
              <a:lnSpc>
                <a:spcPts val="5339"/>
              </a:lnSpc>
              <a:buFont typeface="Arial"/>
              <a:buChar char="•"/>
            </a:pPr>
            <a:r>
              <a:rPr lang="en-US" sz="2999">
                <a:solidFill>
                  <a:srgbClr val="000000"/>
                </a:solidFill>
                <a:latin typeface="Glacial Indifference"/>
                <a:ea typeface="Glacial Indifference"/>
                <a:cs typeface="Glacial Indifference"/>
                <a:sym typeface="Glacial Indifference"/>
              </a:rPr>
              <a:t>High cost didn’t necessarily correlate with higher viewability.</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DAGn7hAh3FE</dc:identifier>
  <dcterms:modified xsi:type="dcterms:W3CDTF">2011-08-01T06:04:30Z</dcterms:modified>
  <cp:revision>1</cp:revision>
  <dc:title>Capstone Presentation</dc:title>
</cp:coreProperties>
</file>